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8" r:id="rId3"/>
    <p:sldId id="272" r:id="rId4"/>
    <p:sldId id="273" r:id="rId5"/>
    <p:sldId id="274" r:id="rId6"/>
    <p:sldId id="277" r:id="rId7"/>
    <p:sldId id="275" r:id="rId8"/>
    <p:sldId id="278" r:id="rId9"/>
    <p:sldId id="282" r:id="rId10"/>
    <p:sldId id="283" r:id="rId11"/>
    <p:sldId id="356" r:id="rId12"/>
    <p:sldId id="359" r:id="rId13"/>
    <p:sldId id="358" r:id="rId14"/>
    <p:sldId id="365" r:id="rId15"/>
    <p:sldId id="371" r:id="rId16"/>
    <p:sldId id="372" r:id="rId17"/>
    <p:sldId id="373" r:id="rId18"/>
    <p:sldId id="374" r:id="rId19"/>
    <p:sldId id="382" r:id="rId20"/>
    <p:sldId id="383" r:id="rId21"/>
    <p:sldId id="385" r:id="rId22"/>
    <p:sldId id="386" r:id="rId23"/>
    <p:sldId id="387" r:id="rId24"/>
    <p:sldId id="388" r:id="rId25"/>
    <p:sldId id="389" r:id="rId26"/>
    <p:sldId id="390" r:id="rId27"/>
  </p:sldIdLst>
  <p:sldSz cx="9144000" cy="6858000" type="screen4x3"/>
  <p:notesSz cx="9223375" cy="700405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C788E"/>
    <a:srgbClr val="FF3300"/>
    <a:srgbClr val="422C16"/>
    <a:srgbClr val="006666"/>
    <a:srgbClr val="0099CC"/>
    <a:srgbClr val="660066"/>
    <a:srgbClr val="660033"/>
    <a:srgbClr val="5F5F5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23" autoAdjust="0"/>
    <p:restoredTop sz="94652" autoAdjust="0"/>
  </p:normalViewPr>
  <p:slideViewPr>
    <p:cSldViewPr>
      <p:cViewPr>
        <p:scale>
          <a:sx n="94" d="100"/>
          <a:sy n="94" d="100"/>
        </p:scale>
        <p:origin x="-798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97325" cy="350838"/>
          </a:xfrm>
          <a:prstGeom prst="rect">
            <a:avLst/>
          </a:prstGeom>
        </p:spPr>
        <p:txBody>
          <a:bodyPr vert="horz" lIns="92720" tIns="46360" rIns="92720" bIns="4636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24463" y="0"/>
            <a:ext cx="3997325" cy="350838"/>
          </a:xfrm>
          <a:prstGeom prst="rect">
            <a:avLst/>
          </a:prstGeom>
        </p:spPr>
        <p:txBody>
          <a:bodyPr vert="horz" lIns="92720" tIns="46360" rIns="92720" bIns="46360" rtlCol="0"/>
          <a:lstStyle>
            <a:lvl1pPr algn="r">
              <a:defRPr sz="1200" smtClean="0"/>
            </a:lvl1pPr>
          </a:lstStyle>
          <a:p>
            <a:pPr>
              <a:defRPr/>
            </a:pPr>
            <a:fld id="{409F3C1D-343A-4DD5-BC9F-858A4ED0668E}" type="datetimeFigureOut">
              <a:rPr lang="en-US"/>
              <a:pPr>
                <a:defRPr/>
              </a:pPr>
              <a:t>4/29/2014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3213"/>
            <a:ext cx="3997325" cy="349250"/>
          </a:xfrm>
          <a:prstGeom prst="rect">
            <a:avLst/>
          </a:prstGeom>
        </p:spPr>
        <p:txBody>
          <a:bodyPr vert="horz" lIns="92720" tIns="46360" rIns="92720" bIns="4636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24463" y="6653213"/>
            <a:ext cx="3997325" cy="349250"/>
          </a:xfrm>
          <a:prstGeom prst="rect">
            <a:avLst/>
          </a:prstGeom>
        </p:spPr>
        <p:txBody>
          <a:bodyPr vert="horz" lIns="92720" tIns="46360" rIns="92720" bIns="4636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380D259D-BD32-4106-BE60-C7DE5A845E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97325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24463" y="0"/>
            <a:ext cx="3997325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F5B2FD52-8F83-41CA-9EDD-9FA114929243}" type="datetimeFigureOut">
              <a:rPr lang="en-US"/>
              <a:pPr>
                <a:defRPr/>
              </a:pPr>
              <a:t>4/29/2014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60675" y="525463"/>
            <a:ext cx="3502025" cy="2625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2338" y="3327400"/>
            <a:ext cx="7378700" cy="3151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3213"/>
            <a:ext cx="3997325" cy="349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24463" y="6653213"/>
            <a:ext cx="3997325" cy="349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FE7D5D63-F59B-47BB-BDA8-7C581AF288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619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053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01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11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22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28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245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347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4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2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37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721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47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67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78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88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985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088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19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824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926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029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13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95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5805488"/>
            <a:ext cx="9144000" cy="1052512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74ECE-9191-48CC-B49E-8C33BF7B783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78A9B-EFDA-400C-8BF1-BCBBBE1B7A9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2A15A-CBE4-4B1B-A87E-A6A39764800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600200"/>
            <a:ext cx="7787208" cy="4525963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  <a:latin typeface="Century Schoolbook" pitchFamily="18" charset="0"/>
              </a:defRPr>
            </a:lvl1pPr>
            <a:lvl2pPr>
              <a:defRPr>
                <a:solidFill>
                  <a:schemeClr val="accent2">
                    <a:lumMod val="75000"/>
                  </a:schemeClr>
                </a:solidFill>
                <a:latin typeface="Century Schoolbook" pitchFamily="18" charset="0"/>
              </a:defRPr>
            </a:lvl2pPr>
            <a:lvl3pPr>
              <a:defRPr>
                <a:solidFill>
                  <a:schemeClr val="accent2">
                    <a:lumMod val="75000"/>
                  </a:schemeClr>
                </a:solidFill>
                <a:latin typeface="Century Schoolbook" pitchFamily="18" charset="0"/>
              </a:defRPr>
            </a:lvl3pPr>
            <a:lvl4pPr>
              <a:defRPr>
                <a:solidFill>
                  <a:schemeClr val="accent2">
                    <a:lumMod val="75000"/>
                  </a:schemeClr>
                </a:solidFill>
                <a:latin typeface="Century Schoolbook" pitchFamily="18" charset="0"/>
              </a:defRPr>
            </a:lvl4pPr>
            <a:lvl5pPr>
              <a:defRPr>
                <a:solidFill>
                  <a:schemeClr val="accent2">
                    <a:lumMod val="75000"/>
                  </a:schemeClr>
                </a:solidFill>
                <a:latin typeface="Century Schoolbook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30914D-5634-45D5-8562-111DCEF68A4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656BD-6907-46DA-81EA-BBAB818C2D4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8B4BD-067E-451C-AF20-8AE3A8F1CF8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A1838D-A4B3-42A0-A606-3F0DF14651D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898201-A57A-4BF9-8DB1-55881EA43F7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43022-776D-4206-866E-B7B70E8F086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03565-D8A2-41E2-9E9B-D8F638FDD7D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93388-8CCA-4CDE-9780-832403FE47A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B27843D-8F3B-4AF8-B947-3B3E5B47D2F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  <p:sp>
        <p:nvSpPr>
          <p:cNvPr id="7" name="Rectangle 6"/>
          <p:cNvSpPr/>
          <p:nvPr/>
        </p:nvSpPr>
        <p:spPr>
          <a:xfrm>
            <a:off x="0" y="5805488"/>
            <a:ext cx="9144000" cy="1052512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62673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entury Schoolbook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62673"/>
          </a:solidFill>
          <a:latin typeface="Century Schoolbook" pitchFamily="18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62673"/>
          </a:solidFill>
          <a:latin typeface="Century Schoolbook" pitchFamily="18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62673"/>
          </a:solidFill>
          <a:latin typeface="Century Schoolbook" pitchFamily="18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62673"/>
          </a:solidFill>
          <a:latin typeface="Century Schoolbook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262673"/>
          </a:solidFill>
          <a:latin typeface="Century Schoolbook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262673"/>
          </a:solidFill>
          <a:latin typeface="Century Schoolbook" pitchFamily="18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262673"/>
          </a:solidFill>
          <a:latin typeface="Century Schoolbook" pitchFamily="18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262673"/>
          </a:solidFill>
          <a:latin typeface="Century Schoolbook" pitchFamily="18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262673"/>
          </a:solidFill>
          <a:latin typeface="Century Schoolbook" pitchFamily="18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fair4u.com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eSg-yZ4MU3U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mundo.com/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kupissimo.coml/" TargetMode="External"/><Relationship Id="rId5" Type="http://schemas.openxmlformats.org/officeDocument/2006/relationships/hyperlink" Target="http://www.ricardo.ch/" TargetMode="External"/><Relationship Id="rId4" Type="http://schemas.openxmlformats.org/officeDocument/2006/relationships/hyperlink" Target="http://www.ebay.com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8" name="Rectangle 150"/>
          <p:cNvSpPr>
            <a:spLocks noGrp="1" noChangeArrowheads="1"/>
          </p:cNvSpPr>
          <p:nvPr>
            <p:ph type="ctrTitle"/>
          </p:nvPr>
        </p:nvSpPr>
        <p:spPr>
          <a:xfrm>
            <a:off x="4572000" y="2852738"/>
            <a:ext cx="4321175" cy="1512887"/>
          </a:xfrm>
        </p:spPr>
        <p:txBody>
          <a:bodyPr/>
          <a:lstStyle/>
          <a:p>
            <a:pPr algn="l" eaLnBrk="1" hangingPunct="1">
              <a:defRPr/>
            </a:pPr>
            <a:r>
              <a:rPr lang="es-UY" sz="4000" dirty="0" smtClean="0">
                <a:solidFill>
                  <a:schemeClr val="accent2">
                    <a:lumMod val="75000"/>
                  </a:schemeClr>
                </a:solidFill>
              </a:rPr>
              <a:t>E-</a:t>
            </a:r>
            <a:r>
              <a:rPr lang="es-UY" sz="4000" dirty="0" err="1" smtClean="0">
                <a:solidFill>
                  <a:schemeClr val="accent2">
                    <a:lumMod val="75000"/>
                  </a:schemeClr>
                </a:solidFill>
              </a:rPr>
              <a:t>trgovina</a:t>
            </a:r>
            <a:endParaRPr lang="es-E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5363" name="Rectangle 165"/>
          <p:cNvSpPr>
            <a:spLocks noChangeArrowheads="1"/>
          </p:cNvSpPr>
          <p:nvPr/>
        </p:nvSpPr>
        <p:spPr bwMode="auto">
          <a:xfrm>
            <a:off x="4572000" y="3789363"/>
            <a:ext cx="37433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sz="1600">
              <a:solidFill>
                <a:srgbClr val="5F5F5F"/>
              </a:solidFill>
            </a:endParaRPr>
          </a:p>
        </p:txBody>
      </p:sp>
      <p:sp>
        <p:nvSpPr>
          <p:cNvPr id="2214" name="Rectangle 166"/>
          <p:cNvSpPr>
            <a:spLocks noChangeArrowheads="1"/>
          </p:cNvSpPr>
          <p:nvPr/>
        </p:nvSpPr>
        <p:spPr bwMode="auto">
          <a:xfrm>
            <a:off x="611188" y="1268413"/>
            <a:ext cx="6913562" cy="865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anchor="ctr"/>
          <a:lstStyle/>
          <a:p>
            <a:pPr>
              <a:defRPr/>
            </a:pPr>
            <a:r>
              <a:rPr lang="es-ES" sz="4000" b="1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Elektronsko</a:t>
            </a:r>
            <a:r>
              <a:rPr lang="es-ES" sz="40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es-ES" sz="4000" b="1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poslovanje</a:t>
            </a:r>
            <a:endParaRPr lang="es-ES" sz="40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-26988"/>
            <a:ext cx="8229600" cy="981076"/>
          </a:xfrm>
        </p:spPr>
        <p:txBody>
          <a:bodyPr/>
          <a:lstStyle/>
          <a:p>
            <a:pPr eaLnBrk="1" hangingPunct="1">
              <a:defRPr/>
            </a:pPr>
            <a:r>
              <a:rPr lang="x-none" dirty="0" smtClean="0"/>
              <a:t>Tehnologija </a:t>
            </a:r>
            <a:r>
              <a:rPr lang="en-US" dirty="0" smtClean="0"/>
              <a:t>e-</a:t>
            </a:r>
            <a:r>
              <a:rPr lang="en-US" dirty="0" err="1" smtClean="0"/>
              <a:t>trgovin</a:t>
            </a:r>
            <a:r>
              <a:rPr lang="x-none" dirty="0" smtClean="0"/>
              <a:t>e</a:t>
            </a:r>
            <a:endParaRPr lang="en-US" dirty="0"/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341438"/>
            <a:ext cx="8243887" cy="4784725"/>
          </a:xfrm>
        </p:spPr>
        <p:txBody>
          <a:bodyPr/>
          <a:lstStyle/>
          <a:p>
            <a:pPr marL="647700" indent="-533400" eaLnBrk="1" hangingPunct="1">
              <a:buFontTx/>
              <a:buAutoNum type="arabicPeriod" startAt="5"/>
            </a:pPr>
            <a:r>
              <a:rPr lang="sr-Latn-CS" sz="2800" smtClean="0">
                <a:solidFill>
                  <a:srgbClr val="262673"/>
                </a:solidFill>
              </a:rPr>
              <a:t>Prodajnom sektoru stiže generisana porudžbina sa svim detaljima kupovine,</a:t>
            </a:r>
          </a:p>
          <a:p>
            <a:pPr marL="647700" indent="-533400" eaLnBrk="1" hangingPunct="1">
              <a:buFontTx/>
              <a:buAutoNum type="arabicPeriod" startAt="5"/>
            </a:pPr>
            <a:r>
              <a:rPr lang="sr-Latn-CS" sz="2800" smtClean="0">
                <a:solidFill>
                  <a:srgbClr val="262673"/>
                </a:solidFill>
              </a:rPr>
              <a:t>Prodajni sektor zahteva ovlašćenje od banke kupca (u slučaju on-line plaćanja),</a:t>
            </a:r>
          </a:p>
          <a:p>
            <a:pPr marL="647700" indent="-533400" eaLnBrk="1" hangingPunct="1">
              <a:buFontTx/>
              <a:buAutoNum type="arabicPeriod" startAt="5"/>
            </a:pPr>
            <a:r>
              <a:rPr lang="sr-Latn-CS" sz="2800" smtClean="0">
                <a:solidFill>
                  <a:srgbClr val="262673"/>
                </a:solidFill>
              </a:rPr>
              <a:t>Kompanija kupcu šalje potvrdu o isporuci porudžbine, </a:t>
            </a:r>
          </a:p>
          <a:p>
            <a:pPr marL="647700" indent="-533400" eaLnBrk="1" hangingPunct="1">
              <a:buFontTx/>
              <a:buAutoNum type="arabicPeriod" startAt="5"/>
            </a:pPr>
            <a:r>
              <a:rPr lang="sr-Latn-CS" sz="2800" smtClean="0">
                <a:solidFill>
                  <a:srgbClr val="262673"/>
                </a:solidFill>
              </a:rPr>
              <a:t>Kompanija šalje proizvod ili pruža uslugu, u skladu sa porudžbinom, i</a:t>
            </a:r>
          </a:p>
          <a:p>
            <a:pPr marL="647700" indent="-533400" eaLnBrk="1" hangingPunct="1">
              <a:buFontTx/>
              <a:buAutoNum type="arabicPeriod" startAt="5"/>
            </a:pPr>
            <a:r>
              <a:rPr lang="sr-Latn-CS" sz="2800" smtClean="0">
                <a:solidFill>
                  <a:srgbClr val="262673"/>
                </a:solidFill>
              </a:rPr>
              <a:t>Vrši se realizacija plaćanja od banke kupca ka banci prodavca.</a:t>
            </a:r>
            <a:endParaRPr lang="uk-UA" sz="2800" smtClean="0">
              <a:solidFill>
                <a:srgbClr val="262673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-26988"/>
            <a:ext cx="8229600" cy="981076"/>
          </a:xfrm>
        </p:spPr>
        <p:txBody>
          <a:bodyPr/>
          <a:lstStyle/>
          <a:p>
            <a:pPr eaLnBrk="1" hangingPunct="1">
              <a:defRPr/>
            </a:pPr>
            <a:r>
              <a:rPr lang="x-none" dirty="0" smtClean="0"/>
              <a:t>Mobilna trgovina</a:t>
            </a:r>
            <a:endParaRPr lang="en-US" dirty="0"/>
          </a:p>
        </p:txBody>
      </p:sp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125538"/>
            <a:ext cx="8243887" cy="5616575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262673"/>
                </a:solidFill>
              </a:rPr>
              <a:t>Mobilna trgovina koristi već postojeće modele e-trgovine i prednosti mobilnih uređaja (pre svega pametni i mobilni telefoni, ali i netbook računari) i tehnologija za bežični prenos podataka, za mobilni pristup i poslovanje na Internetu. Bežične mreže, mobilne i Wi-Fi, koriste dostupne resurse i komunikacione protokole kako bi povezale mobilne korisnike na Internet. Najvažnija prednost m-poslovanja je da ono obezbeđuje pristup Internetu u bilo koje vreme i sa bilo kog mesta, korišćenjem bežičnih mobilnih uređaja.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-26988"/>
            <a:ext cx="8229600" cy="981076"/>
          </a:xfrm>
        </p:spPr>
        <p:txBody>
          <a:bodyPr/>
          <a:lstStyle/>
          <a:p>
            <a:pPr eaLnBrk="1" hangingPunct="1">
              <a:defRPr/>
            </a:pPr>
            <a:r>
              <a:rPr lang="x-none" dirty="0" smtClean="0"/>
              <a:t>Mobilna trgovina</a:t>
            </a:r>
            <a:endParaRPr lang="en-US" dirty="0"/>
          </a:p>
        </p:txBody>
      </p:sp>
      <p:sp>
        <p:nvSpPr>
          <p:cNvPr id="1003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125538"/>
            <a:ext cx="8243887" cy="5616575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262673"/>
                </a:solidFill>
              </a:rPr>
              <a:t>Najvažnije tehnologije koje se pri tome koriste su 3G i 4G (za prenos podataka putem mobilne telefonije), Wi-Fi (vrsta bežičnih lokalnih računarskih mreža) i Bluetooth (standard za radio prenos podataka na kratkom rastojanju).  Procenjuje je da danas u upotrebi preko 6 milijardi mobilnih telefona, što daleko prevazilazi broj korisnika Interneta putem računara, pa se procenjuje značajan rast ovog vida poslovanja u skorijoj budućnosti (poslednjih nekoliko godina obim poslovanja tj. prihoda ovog modela raste po stopi od oko 100% godišnje).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-26988"/>
            <a:ext cx="8229600" cy="981076"/>
          </a:xfrm>
        </p:spPr>
        <p:txBody>
          <a:bodyPr/>
          <a:lstStyle/>
          <a:p>
            <a:pPr eaLnBrk="1" hangingPunct="1">
              <a:defRPr/>
            </a:pPr>
            <a:r>
              <a:rPr lang="x-none" dirty="0" smtClean="0"/>
              <a:t>Mobilna trgovina</a:t>
            </a:r>
            <a:endParaRPr lang="en-US" dirty="0"/>
          </a:p>
        </p:txBody>
      </p:sp>
      <p:sp>
        <p:nvSpPr>
          <p:cNvPr id="1013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125538"/>
            <a:ext cx="8243887" cy="5616575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262673"/>
                </a:solidFill>
              </a:rPr>
              <a:t>Najvažnije platforme za razvoj m-poslovanja danas su Android (iza koga stoji kompanija Google) i iPhone (kompanije Apple). Većina velikih svetskih kompanija koje posluju on-line već ima veb sajtove potpuno prilagođene pristupu sa mobilnog telefona (npr. Amazon, Google, CNN, Skype), ali i aplikacije koje omogućavaju trgovinu na ovaj način. Trenutno se najviše kupuju digitalni sadržaji, kao što su muzika ili igre.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-26988"/>
            <a:ext cx="8229600" cy="981076"/>
          </a:xfrm>
        </p:spPr>
        <p:txBody>
          <a:bodyPr/>
          <a:lstStyle/>
          <a:p>
            <a:pPr eaLnBrk="1" hangingPunct="1">
              <a:defRPr/>
            </a:pPr>
            <a:r>
              <a:rPr lang="x-none" dirty="0" smtClean="0"/>
              <a:t>Mobilna trgovina</a:t>
            </a:r>
            <a:endParaRPr lang="en-US" dirty="0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125538"/>
            <a:ext cx="8243887" cy="5616575"/>
          </a:xfrm>
        </p:spPr>
        <p:txBody>
          <a:bodyPr/>
          <a:lstStyle/>
          <a:p>
            <a:pPr eaLnBrk="1" hangingPunct="1">
              <a:defRPr/>
            </a:pPr>
            <a:r>
              <a:rPr lang="x-none" sz="2800" dirty="0" smtClean="0"/>
              <a:t>Trenutno su prisutni sledeći oblici mobilne trgovine:</a:t>
            </a:r>
          </a:p>
          <a:p>
            <a:pPr marL="0" indent="0" eaLnBrk="1" hangingPunct="1">
              <a:buFontTx/>
              <a:buNone/>
              <a:defRPr/>
            </a:pPr>
            <a:r>
              <a:rPr lang="x-none" sz="2800" dirty="0" smtClean="0"/>
              <a:t>	- bankarske usluge,</a:t>
            </a:r>
          </a:p>
          <a:p>
            <a:pPr marL="0" indent="0" eaLnBrk="1" hangingPunct="1">
              <a:buFontTx/>
              <a:buNone/>
              <a:defRPr/>
            </a:pPr>
            <a:r>
              <a:rPr lang="x-none" sz="2800" dirty="0"/>
              <a:t>	</a:t>
            </a:r>
            <a:r>
              <a:rPr lang="x-none" sz="2800" dirty="0" smtClean="0"/>
              <a:t>- berzanske usluge,</a:t>
            </a:r>
          </a:p>
          <a:p>
            <a:pPr marL="0" indent="0" eaLnBrk="1" hangingPunct="1">
              <a:buFontTx/>
              <a:buNone/>
              <a:defRPr/>
            </a:pPr>
            <a:r>
              <a:rPr lang="x-none" sz="2800" dirty="0" smtClean="0"/>
              <a:t>	- on-line trgovina,</a:t>
            </a:r>
          </a:p>
          <a:p>
            <a:pPr marL="0" indent="0" eaLnBrk="1" hangingPunct="1">
              <a:buFontTx/>
              <a:buNone/>
              <a:defRPr/>
            </a:pPr>
            <a:r>
              <a:rPr lang="x-none" sz="2800" dirty="0"/>
              <a:t>	</a:t>
            </a:r>
            <a:r>
              <a:rPr lang="x-none" sz="2800" dirty="0" smtClean="0"/>
              <a:t>- servisi sadržaja (vesti, vreme, ...),</a:t>
            </a:r>
          </a:p>
          <a:p>
            <a:pPr marL="0" indent="0" eaLnBrk="1" hangingPunct="1">
              <a:buFontTx/>
              <a:buNone/>
              <a:defRPr/>
            </a:pPr>
            <a:r>
              <a:rPr lang="x-none" sz="2800" dirty="0"/>
              <a:t>	</a:t>
            </a:r>
            <a:r>
              <a:rPr lang="x-none" sz="2800" dirty="0" smtClean="0"/>
              <a:t>- plaćanje usluga (npr. parking), itd.</a:t>
            </a:r>
          </a:p>
          <a:p>
            <a:pPr marL="0" indent="0" eaLnBrk="1" hangingPunct="1">
              <a:buFontTx/>
              <a:buNone/>
              <a:defRPr/>
            </a:pPr>
            <a:endParaRPr lang="x-none" sz="2800" dirty="0" smtClean="0"/>
          </a:p>
          <a:p>
            <a:pPr eaLnBrk="1" hangingPunct="1">
              <a:defRPr/>
            </a:pPr>
            <a:r>
              <a:rPr lang="x-none" sz="2800" dirty="0"/>
              <a:t>Brz razvoj mobilnih tehnologija i globalna rasprostranjenost nagoveštavaju dominaciju mobilnog poslovanja u vrlo bliskoj budućnosti.</a:t>
            </a:r>
          </a:p>
          <a:p>
            <a:pPr marL="0" indent="0" eaLnBrk="1" hangingPunct="1">
              <a:buFontTx/>
              <a:buNone/>
              <a:defRPr/>
            </a:pPr>
            <a:endParaRPr lang="x-none" sz="2800" dirty="0" smtClean="0"/>
          </a:p>
          <a:p>
            <a:pPr eaLnBrk="1" hangingPunct="1">
              <a:defRPr/>
            </a:pPr>
            <a:endParaRPr lang="en-US" sz="28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4450"/>
            <a:ext cx="8229600" cy="1152525"/>
          </a:xfrm>
        </p:spPr>
        <p:txBody>
          <a:bodyPr/>
          <a:lstStyle/>
          <a:p>
            <a:pPr eaLnBrk="1" hangingPunct="1">
              <a:defRPr/>
            </a:pPr>
            <a:r>
              <a:rPr lang="x-none" dirty="0" smtClean="0"/>
              <a:t>Modeli elektronskih tržišta</a:t>
            </a:r>
            <a:endParaRPr lang="en-US" dirty="0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484313"/>
            <a:ext cx="8243887" cy="5257800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x-none" sz="2800" dirty="0" smtClean="0"/>
              <a:t>Modeli elektronskih tržišta:</a:t>
            </a:r>
          </a:p>
          <a:p>
            <a:pPr eaLnBrk="1" hangingPunct="1">
              <a:defRPr/>
            </a:pPr>
            <a:r>
              <a:rPr lang="x-none" sz="2800" b="1" dirty="0" smtClean="0"/>
              <a:t>Elektronska prodavnica </a:t>
            </a:r>
            <a:r>
              <a:rPr lang="x-none" sz="2800" dirty="0" smtClean="0"/>
              <a:t>(electronic shop ili e-shop) je veb mesto za oglašavanje proizvoda i usluga kompanije, kao i za kupovinu i isporuku proizvoda/usluga. Profit e-prodavnice, koja radi 24 sata dnevno, potiče od niže cene poslovanja, povećanja prodaje i jeftinije reklame.</a:t>
            </a:r>
          </a:p>
          <a:p>
            <a:pPr eaLnBrk="1" hangingPunct="1">
              <a:defRPr/>
            </a:pPr>
            <a:r>
              <a:rPr lang="x-none" sz="2800" b="1" dirty="0" smtClean="0"/>
              <a:t>Elektronski nabavni centar </a:t>
            </a:r>
            <a:r>
              <a:rPr lang="x-none" sz="2800" dirty="0" smtClean="0"/>
              <a:t>(e-procurement) velike kompanije ili javne institucije omogućava ponudu i kupovinu većih količina robe i usluga</a:t>
            </a:r>
            <a:r>
              <a:rPr lang="x-none" sz="2800" dirty="0"/>
              <a:t>.</a:t>
            </a:r>
            <a:r>
              <a:rPr lang="x-none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4450"/>
            <a:ext cx="8229600" cy="1152525"/>
          </a:xfrm>
        </p:spPr>
        <p:txBody>
          <a:bodyPr/>
          <a:lstStyle/>
          <a:p>
            <a:pPr eaLnBrk="1" hangingPunct="1">
              <a:defRPr/>
            </a:pPr>
            <a:r>
              <a:rPr lang="x-none" dirty="0" smtClean="0"/>
              <a:t>Modeli elektronskih tržišta</a:t>
            </a:r>
            <a:endParaRPr lang="en-US" dirty="0"/>
          </a:p>
        </p:txBody>
      </p:sp>
      <p:sp>
        <p:nvSpPr>
          <p:cNvPr id="1146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484313"/>
            <a:ext cx="8243887" cy="52578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262673"/>
                </a:solidFill>
              </a:rPr>
              <a:t>Time se postiže veći izbor dobavljača, niže nabavne cene, viši kvalitet i jeftiniji postupak nabavke. </a:t>
            </a:r>
          </a:p>
          <a:p>
            <a:pPr eaLnBrk="1" hangingPunct="1"/>
            <a:r>
              <a:rPr lang="en-US" sz="2800" b="1" smtClean="0">
                <a:solidFill>
                  <a:srgbClr val="262673"/>
                </a:solidFill>
              </a:rPr>
              <a:t>Elektronski prodajni centar </a:t>
            </a:r>
            <a:r>
              <a:rPr lang="en-US" sz="2800" smtClean="0">
                <a:solidFill>
                  <a:srgbClr val="262673"/>
                </a:solidFill>
              </a:rPr>
              <a:t>(e-mall) predstavlja kolekciju elektronskih prodavnica, koje omogućavaju standardizaciju nekih aktivnosti (npr. plaćanje). Ovi centri su obično specijalizovani za određeni segment tržišta, pa tada nude i specifične dodatne usluge kao što su odgovori na na često postavljana pitanja, diskusione grupe-forumi i korisničke grupe.  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4450"/>
            <a:ext cx="8229600" cy="1152525"/>
          </a:xfrm>
        </p:spPr>
        <p:txBody>
          <a:bodyPr/>
          <a:lstStyle/>
          <a:p>
            <a:pPr eaLnBrk="1" hangingPunct="1">
              <a:defRPr/>
            </a:pPr>
            <a:r>
              <a:rPr lang="x-none" dirty="0" smtClean="0"/>
              <a:t>Modeli elektronskih tržišta</a:t>
            </a:r>
            <a:endParaRPr lang="en-US" dirty="0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484313"/>
            <a:ext cx="8243887" cy="5257800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x-none" sz="2800" dirty="0" smtClean="0"/>
              <a:t>Postoje i poslovni modeli elektronskih tržišta u užem smislu, a to su oni koji nude veći broj funkcija tržišta i omogućavaju susretanje kupaca i prodavaca i njihovo pregovaranje o uslovima trgovine:</a:t>
            </a:r>
          </a:p>
          <a:p>
            <a:pPr eaLnBrk="1" hangingPunct="1">
              <a:defRPr/>
            </a:pPr>
            <a:r>
              <a:rPr lang="x-none" sz="2800" b="1" dirty="0" smtClean="0"/>
              <a:t>Elektronski sajam </a:t>
            </a:r>
            <a:r>
              <a:rPr lang="x-none" sz="2800" dirty="0" smtClean="0"/>
              <a:t>(e-bazar) omogućava svojim članovima da komuniciraju i trguju. Prihod se ostvaruje od članarine i reklame.</a:t>
            </a:r>
            <a:r>
              <a:rPr lang="x-none" sz="2800" dirty="0" smtClean="0">
                <a:hlinkClick r:id="rId3"/>
              </a:rPr>
              <a:t>EF</a:t>
            </a:r>
            <a:endParaRPr lang="x-none" sz="2800" dirty="0" smtClean="0"/>
          </a:p>
          <a:p>
            <a:pPr eaLnBrk="1" hangingPunct="1">
              <a:defRPr/>
            </a:pPr>
            <a:r>
              <a:rPr lang="x-none" sz="2800" b="1" dirty="0" smtClean="0"/>
              <a:t>Elektronska aukcija </a:t>
            </a:r>
            <a:r>
              <a:rPr lang="x-none" sz="2800" dirty="0" smtClean="0"/>
              <a:t>(e-aucion) se zasniva na elektronskom modelu ponude, koja može korisiti multimedijalnu prezentaciju dobara, a često se proširuje i na ugovaranje, plaćanje i  </a:t>
            </a:r>
            <a:endParaRPr lang="en-US" sz="28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4450"/>
            <a:ext cx="8229600" cy="1152525"/>
          </a:xfrm>
        </p:spPr>
        <p:txBody>
          <a:bodyPr/>
          <a:lstStyle/>
          <a:p>
            <a:pPr eaLnBrk="1" hangingPunct="1">
              <a:defRPr/>
            </a:pPr>
            <a:r>
              <a:rPr lang="x-none" dirty="0" smtClean="0"/>
              <a:t>Modeli elektronskih tržišta</a:t>
            </a:r>
            <a:endParaRPr lang="en-US" dirty="0"/>
          </a:p>
        </p:txBody>
      </p:sp>
      <p:sp>
        <p:nvSpPr>
          <p:cNvPr id="1167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484313"/>
            <a:ext cx="8243887" cy="52578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262673"/>
                </a:solidFill>
              </a:rPr>
              <a:t>isporuku robe. Organizator aukcije ostvaruje prihod prodajom tehnologije za aukciju, naplatom po jedinici transakcije i od reklame.</a:t>
            </a:r>
          </a:p>
          <a:p>
            <a:pPr eaLnBrk="1" hangingPunct="1"/>
            <a:r>
              <a:rPr lang="en-US" sz="2800" b="1" smtClean="0">
                <a:solidFill>
                  <a:srgbClr val="262673"/>
                </a:solidFill>
              </a:rPr>
              <a:t>Elektronsko posredovanje </a:t>
            </a:r>
            <a:r>
              <a:rPr lang="en-US" sz="2800" smtClean="0">
                <a:solidFill>
                  <a:srgbClr val="262673"/>
                </a:solidFill>
              </a:rPr>
              <a:t>(e-brokerage) predstavlja posredovanje između potrošača i dobavljača. Potrošači postavljaju svoje zahteve, a posrednik traži ponude od dobavljača i bira najpovoljniju ponudu. Prihod se ostvaruje od članarine i naplatom usluge po obavljenom poslu.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4450"/>
            <a:ext cx="8229600" cy="1152525"/>
          </a:xfrm>
        </p:spPr>
        <p:txBody>
          <a:bodyPr/>
          <a:lstStyle/>
          <a:p>
            <a:pPr eaLnBrk="1" hangingPunct="1">
              <a:defRPr/>
            </a:pPr>
            <a:r>
              <a:rPr lang="x-none" dirty="0" smtClean="0"/>
              <a:t>On-line aukcije</a:t>
            </a:r>
            <a:endParaRPr lang="en-US" dirty="0"/>
          </a:p>
        </p:txBody>
      </p:sp>
      <p:sp>
        <p:nvSpPr>
          <p:cNvPr id="1249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484313"/>
            <a:ext cx="8172450" cy="52578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2800" smtClean="0">
                <a:solidFill>
                  <a:srgbClr val="262673"/>
                </a:solidFill>
                <a:hlinkClick r:id="rId3"/>
              </a:rPr>
              <a:t>Aukcija</a:t>
            </a:r>
            <a:r>
              <a:rPr lang="en-US" sz="2800" smtClean="0">
                <a:solidFill>
                  <a:srgbClr val="262673"/>
                </a:solidFill>
              </a:rPr>
              <a:t> je proces nadmetanja u kome se više kupaca nadmeće za neki predmet, ili više prodavaca pokušava da proda svoj predmet odnosno cena se formira dinamički, licitiranjem.</a:t>
            </a:r>
          </a:p>
          <a:p>
            <a:pPr marL="0" indent="0" eaLnBrk="1" hangingPunct="1">
              <a:buFontTx/>
              <a:buNone/>
            </a:pPr>
            <a:r>
              <a:rPr lang="en-US" sz="2800" smtClean="0">
                <a:solidFill>
                  <a:srgbClr val="262673"/>
                </a:solidFill>
              </a:rPr>
              <a:t>Tradicionalne aukcije se vrše na unapred dogovorenom mestu, u unapred zakazano vreme a svi akteri aukcije moraju fizički biti prisutni.</a:t>
            </a:r>
          </a:p>
          <a:p>
            <a:pPr marL="0" indent="0" eaLnBrk="1" hangingPunct="1">
              <a:buFontTx/>
              <a:buNone/>
            </a:pPr>
            <a:r>
              <a:rPr lang="en-US" sz="2800" smtClean="0">
                <a:solidFill>
                  <a:srgbClr val="262673"/>
                </a:solidFill>
              </a:rPr>
              <a:t>Još jedno od ograničenja je nedostatak vremena za odlučivanje, jer ovakve aukcije obično traju kratko, pa prodavci često ne postignu maksimalnu cenu ili pak kupci plate previše.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-26988"/>
            <a:ext cx="8229600" cy="981076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E-</a:t>
            </a:r>
            <a:r>
              <a:rPr lang="en-US" dirty="0" err="1" smtClean="0"/>
              <a:t>trgovina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341438"/>
            <a:ext cx="8243887" cy="4784725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262673"/>
                </a:solidFill>
              </a:rPr>
              <a:t>Predstavlja korišćenje više različitih elektronskih informacionih tehnologija kao što su telefon, e-mail, faks, bar-kod, EDI, prenos elektronskih kataloga, Internet, WWW, ...</a:t>
            </a:r>
          </a:p>
          <a:p>
            <a:pPr eaLnBrk="1" hangingPunct="1"/>
            <a:r>
              <a:rPr lang="en-US" sz="2800" smtClean="0">
                <a:solidFill>
                  <a:srgbClr val="262673"/>
                </a:solidFill>
              </a:rPr>
              <a:t>Elektronska trgovina u širem smislu (e-commerce) podrazumeva skup komercijalnih aktivnosti koje se vode preko elektronskih mreža (najčešće Interneta), a koje za krajnji cilj imaju prodaju, kupovinu ili razmenu proizvoda, usluga ili informacija.</a:t>
            </a:r>
          </a:p>
          <a:p>
            <a:pPr eaLnBrk="1" hangingPunct="1"/>
            <a:endParaRPr lang="sr-Latn-CS" sz="2800" smtClean="0">
              <a:solidFill>
                <a:srgbClr val="262673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4450"/>
            <a:ext cx="8229600" cy="1152525"/>
          </a:xfrm>
        </p:spPr>
        <p:txBody>
          <a:bodyPr/>
          <a:lstStyle/>
          <a:p>
            <a:pPr eaLnBrk="1" hangingPunct="1">
              <a:defRPr/>
            </a:pPr>
            <a:r>
              <a:rPr lang="x-none" dirty="0" smtClean="0"/>
              <a:t>On-line aukcije</a:t>
            </a:r>
            <a:endParaRPr lang="en-US" dirty="0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341438"/>
            <a:ext cx="8172450" cy="5400675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x-none" sz="2800" dirty="0" smtClean="0"/>
              <a:t>On-line a</a:t>
            </a:r>
            <a:r>
              <a:rPr lang="en-US" sz="2800" dirty="0" err="1" smtClean="0"/>
              <a:t>ukcij</a:t>
            </a:r>
            <a:r>
              <a:rPr lang="x-none" sz="2800" dirty="0" smtClean="0"/>
              <a:t>e na Internetu se javljaju od 1995. godine i njihove osnovne karakteristike su:</a:t>
            </a:r>
          </a:p>
          <a:p>
            <a:pPr eaLnBrk="1" hangingPunct="1">
              <a:buFontTx/>
              <a:buChar char="-"/>
              <a:defRPr/>
            </a:pPr>
            <a:r>
              <a:rPr lang="x-none" sz="2800" dirty="0" smtClean="0"/>
              <a:t>Korišćenjem Interneta neograničen je broj učesnika,</a:t>
            </a:r>
          </a:p>
          <a:p>
            <a:pPr eaLnBrk="1" hangingPunct="1">
              <a:buFontTx/>
              <a:buChar char="-"/>
              <a:defRPr/>
            </a:pPr>
            <a:r>
              <a:rPr lang="x-none" sz="2800" dirty="0" smtClean="0"/>
              <a:t>Kupci imaju mogućnost da se nadmeću i kupuju sedeći kod kuće, a prodavci zahvaljujući konkurenciji maksimizuju cenu</a:t>
            </a:r>
          </a:p>
          <a:p>
            <a:pPr eaLnBrk="1" hangingPunct="1">
              <a:buFontTx/>
              <a:buChar char="-"/>
              <a:defRPr/>
            </a:pPr>
            <a:r>
              <a:rPr lang="x-none" sz="2800" dirty="0" smtClean="0"/>
              <a:t>Jednostavnost</a:t>
            </a:r>
          </a:p>
          <a:p>
            <a:pPr marL="0" indent="0" eaLnBrk="1" hangingPunct="1">
              <a:buFontTx/>
              <a:buNone/>
              <a:defRPr/>
            </a:pPr>
            <a:r>
              <a:rPr lang="x-none" sz="2800" dirty="0" smtClean="0"/>
              <a:t>Aukcija je formalizovana procedura trgovine u kojoj partneri u trgovini postupaju po specifičnim pravilima, a aukcionar postupa kao posrednik u ovoj trgovini.</a:t>
            </a:r>
            <a:endParaRPr lang="en-US" sz="28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4450"/>
            <a:ext cx="8229600" cy="1152525"/>
          </a:xfrm>
        </p:spPr>
        <p:txBody>
          <a:bodyPr/>
          <a:lstStyle/>
          <a:p>
            <a:pPr eaLnBrk="1" hangingPunct="1">
              <a:defRPr/>
            </a:pPr>
            <a:r>
              <a:rPr lang="x-none" dirty="0" smtClean="0"/>
              <a:t>On-line aukcije</a:t>
            </a:r>
            <a:endParaRPr lang="en-US" dirty="0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484313"/>
            <a:ext cx="8172450" cy="5257800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x-none" sz="2800" dirty="0" smtClean="0"/>
              <a:t>Elementi aukcijskog poslovanja su:</a:t>
            </a:r>
          </a:p>
          <a:p>
            <a:pPr eaLnBrk="1" hangingPunct="1">
              <a:buFontTx/>
              <a:buChar char="-"/>
              <a:defRPr/>
            </a:pPr>
            <a:r>
              <a:rPr lang="x-none" sz="2800" dirty="0" smtClean="0"/>
              <a:t>Aukcionar – organizator aukcije, lice zaduženo da se aukcija sprovede u regularnim okvirima, po unapred definisanim pravilima,</a:t>
            </a:r>
          </a:p>
          <a:p>
            <a:pPr eaLnBrk="1" hangingPunct="1">
              <a:buFontTx/>
              <a:buChar char="-"/>
              <a:defRPr/>
            </a:pPr>
            <a:r>
              <a:rPr lang="x-none" sz="2800" dirty="0" smtClean="0"/>
              <a:t>Kupac,</a:t>
            </a:r>
          </a:p>
          <a:p>
            <a:pPr eaLnBrk="1" hangingPunct="1">
              <a:buFontTx/>
              <a:buChar char="-"/>
              <a:defRPr/>
            </a:pPr>
            <a:r>
              <a:rPr lang="x-none" sz="2800" dirty="0" smtClean="0"/>
              <a:t>Pr</a:t>
            </a:r>
            <a:r>
              <a:rPr lang="en-US" sz="2800" dirty="0" smtClean="0"/>
              <a:t>o</a:t>
            </a:r>
            <a:r>
              <a:rPr lang="x-none" sz="2800" dirty="0" smtClean="0"/>
              <a:t>davac,</a:t>
            </a:r>
          </a:p>
          <a:p>
            <a:pPr eaLnBrk="1" hangingPunct="1">
              <a:buFontTx/>
              <a:buChar char="-"/>
              <a:defRPr/>
            </a:pPr>
            <a:r>
              <a:rPr lang="x-none" sz="2800" dirty="0" smtClean="0"/>
              <a:t>Objekat odnosno predmet trgovine (stvari, usluge, materijali, itd.)</a:t>
            </a:r>
          </a:p>
          <a:p>
            <a:pPr eaLnBrk="1" hangingPunct="1">
              <a:buFontTx/>
              <a:buChar char="-"/>
              <a:defRPr/>
            </a:pPr>
            <a:r>
              <a:rPr lang="x-none" sz="2800" dirty="0" smtClean="0"/>
              <a:t>Pravila trgovine,</a:t>
            </a:r>
          </a:p>
          <a:p>
            <a:pPr eaLnBrk="1" hangingPunct="1">
              <a:buFontTx/>
              <a:buChar char="-"/>
              <a:defRPr/>
            </a:pPr>
            <a:r>
              <a:rPr lang="x-none" sz="2800" dirty="0" smtClean="0"/>
              <a:t>Proces izvršenja transakcije.  </a:t>
            </a:r>
            <a:endParaRPr lang="en-US" sz="28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4450"/>
            <a:ext cx="8229600" cy="1152525"/>
          </a:xfrm>
        </p:spPr>
        <p:txBody>
          <a:bodyPr/>
          <a:lstStyle/>
          <a:p>
            <a:pPr eaLnBrk="1" hangingPunct="1">
              <a:defRPr/>
            </a:pPr>
            <a:r>
              <a:rPr lang="x-none" dirty="0" smtClean="0"/>
              <a:t>On-line aukcije</a:t>
            </a:r>
            <a:endParaRPr lang="en-US" dirty="0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341438"/>
            <a:ext cx="8172450" cy="5400675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x-none" sz="2800" dirty="0" smtClean="0"/>
              <a:t>Oblici aukcije:</a:t>
            </a:r>
          </a:p>
          <a:p>
            <a:pPr eaLnBrk="1" hangingPunct="1">
              <a:buFontTx/>
              <a:buChar char="-"/>
              <a:defRPr/>
            </a:pPr>
            <a:r>
              <a:rPr lang="x-none" sz="2800" dirty="0" smtClean="0"/>
              <a:t>Engleski tip – polazi se od najniže prihvatljive cene, kupci licitiraju i predmet nadmetanja ide licu koje je dalo najveću ponudu – obične,</a:t>
            </a:r>
          </a:p>
          <a:p>
            <a:pPr eaLnBrk="1" hangingPunct="1">
              <a:buFontTx/>
              <a:buChar char="-"/>
              <a:defRPr/>
            </a:pPr>
            <a:r>
              <a:rPr lang="x-none" sz="2800" dirty="0" smtClean="0"/>
              <a:t>Holandski tip – suprotan engleskom, polazi se od nerealno visoke cene koja </a:t>
            </a:r>
            <a:r>
              <a:rPr lang="x-none" sz="2800" smtClean="0"/>
              <a:t>se postepeno </a:t>
            </a:r>
            <a:r>
              <a:rPr lang="x-none" sz="2800" dirty="0" smtClean="0"/>
              <a:t>spušta; kupac je onaj koji prvi da ponudu –reverzne,</a:t>
            </a:r>
          </a:p>
          <a:p>
            <a:pPr eaLnBrk="1" hangingPunct="1">
              <a:buFontTx/>
              <a:buChar char="-"/>
              <a:defRPr/>
            </a:pPr>
            <a:r>
              <a:rPr lang="x-none" sz="2800" dirty="0" smtClean="0"/>
              <a:t>Zapečaćene aukcije – učesnici dostavljaju kovertirane ponude tako da ostali ne znaju kakva je ponuda; licitaciju dobija najviša ponuda,  </a:t>
            </a:r>
          </a:p>
          <a:p>
            <a:pPr eaLnBrk="1" hangingPunct="1">
              <a:buFontTx/>
              <a:buChar char="-"/>
              <a:defRPr/>
            </a:pPr>
            <a:endParaRPr lang="x-none" sz="2800" dirty="0" smtClean="0"/>
          </a:p>
          <a:p>
            <a:pPr marL="0" indent="0" eaLnBrk="1" hangingPunct="1">
              <a:buFontTx/>
              <a:buNone/>
              <a:defRPr/>
            </a:pPr>
            <a:r>
              <a:rPr lang="x-none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4450"/>
            <a:ext cx="8229600" cy="1152525"/>
          </a:xfrm>
        </p:spPr>
        <p:txBody>
          <a:bodyPr/>
          <a:lstStyle/>
          <a:p>
            <a:pPr eaLnBrk="1" hangingPunct="1">
              <a:defRPr/>
            </a:pPr>
            <a:r>
              <a:rPr lang="x-none" dirty="0" smtClean="0"/>
              <a:t>On-line aukcije</a:t>
            </a:r>
            <a:endParaRPr lang="en-US" dirty="0"/>
          </a:p>
        </p:txBody>
      </p:sp>
      <p:sp>
        <p:nvSpPr>
          <p:cNvPr id="130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484313"/>
            <a:ext cx="8172450" cy="5257800"/>
          </a:xfrm>
        </p:spPr>
        <p:txBody>
          <a:bodyPr/>
          <a:lstStyle/>
          <a:p>
            <a:pPr eaLnBrk="1" hangingPunct="1">
              <a:buFontTx/>
              <a:buChar char="-"/>
            </a:pPr>
            <a:r>
              <a:rPr lang="en-US" sz="2800" smtClean="0">
                <a:solidFill>
                  <a:srgbClr val="262673"/>
                </a:solidFill>
              </a:rPr>
              <a:t>Dvostruka aukcija – kupci i trgovci korak po korak dolaze do dogovora, kupac kreće od najniže cene a prodavac od najviše; obe strane postepeno koriguju ponude (berza);</a:t>
            </a:r>
          </a:p>
          <a:p>
            <a:pPr eaLnBrk="1" hangingPunct="1">
              <a:buFontTx/>
              <a:buChar char="-"/>
            </a:pPr>
            <a:r>
              <a:rPr lang="en-US" sz="2800" smtClean="0">
                <a:solidFill>
                  <a:srgbClr val="262673"/>
                </a:solidFill>
              </a:rPr>
              <a:t>Aukcija tipa Vickery – procedura slična kao kod zapečaćenih aukcija, licitaciju dobija učesnik sa najvećom ponudom, ali plaća se cena prve manje ponude.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4450"/>
            <a:ext cx="8229600" cy="1152525"/>
          </a:xfrm>
        </p:spPr>
        <p:txBody>
          <a:bodyPr/>
          <a:lstStyle/>
          <a:p>
            <a:pPr eaLnBrk="1" hangingPunct="1">
              <a:defRPr/>
            </a:pPr>
            <a:r>
              <a:rPr lang="x-none" dirty="0" smtClean="0"/>
              <a:t>On-line aukcije</a:t>
            </a:r>
            <a:endParaRPr lang="en-US" dirty="0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484313"/>
            <a:ext cx="8172450" cy="5257800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x-none" sz="2800" dirty="0" smtClean="0"/>
              <a:t>Pravila on-line aukcije se odnosne na:</a:t>
            </a:r>
          </a:p>
          <a:p>
            <a:pPr eaLnBrk="1" hangingPunct="1">
              <a:buFontTx/>
              <a:buChar char="-"/>
              <a:defRPr/>
            </a:pPr>
            <a:r>
              <a:rPr lang="x-none" sz="2800" dirty="0" smtClean="0"/>
              <a:t>Početak a</a:t>
            </a:r>
            <a:r>
              <a:rPr lang="en-US" sz="2800" dirty="0" smtClean="0"/>
              <a:t>u</a:t>
            </a:r>
            <a:r>
              <a:rPr lang="x-none" sz="2800" dirty="0" smtClean="0"/>
              <a:t>kcije (obično kada prodavac postavi podatke o prodavanom proizvodu na sajt),</a:t>
            </a:r>
          </a:p>
          <a:p>
            <a:pPr eaLnBrk="1" hangingPunct="1">
              <a:buFontTx/>
              <a:buChar char="-"/>
              <a:defRPr/>
            </a:pPr>
            <a:r>
              <a:rPr lang="x-none" sz="2800" dirty="0" smtClean="0"/>
              <a:t>Utvrđivanje inicijalnih uslova ponude (početna cena i slično) – definiše prodavac</a:t>
            </a:r>
          </a:p>
          <a:p>
            <a:pPr eaLnBrk="1" hangingPunct="1">
              <a:buFontTx/>
              <a:buChar char="-"/>
              <a:defRPr/>
            </a:pPr>
            <a:r>
              <a:rPr lang="x-none" sz="2800" dirty="0" smtClean="0"/>
              <a:t>Vreme trajanja aukcije – definiše aukcionar-sajt ili prodavac, npr. 7 dana</a:t>
            </a:r>
          </a:p>
          <a:p>
            <a:pPr eaLnBrk="1" hangingPunct="1">
              <a:buFontTx/>
              <a:buChar char="-"/>
              <a:defRPr/>
            </a:pPr>
            <a:r>
              <a:rPr lang="x-none" sz="2800" dirty="0" smtClean="0"/>
              <a:t>Objavljivanje rezultata – na sajtu, po isteku vremena trajanja,</a:t>
            </a:r>
          </a:p>
          <a:p>
            <a:pPr eaLnBrk="1" hangingPunct="1">
              <a:buFontTx/>
              <a:buChar char="-"/>
              <a:defRPr/>
            </a:pPr>
            <a:r>
              <a:rPr lang="x-none" sz="2800" dirty="0" smtClean="0"/>
              <a:t>Plaćanje i preuzimanje robe – ili preko au</a:t>
            </a:r>
            <a:r>
              <a:rPr lang="en-US" sz="2800" dirty="0" smtClean="0"/>
              <a:t>k</a:t>
            </a:r>
            <a:r>
              <a:rPr lang="x-none" sz="2800" dirty="0" smtClean="0"/>
              <a:t>cionara-organizatora ili direktno </a:t>
            </a:r>
            <a:endParaRPr lang="en-US" sz="28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4450"/>
            <a:ext cx="8229600" cy="1152525"/>
          </a:xfrm>
        </p:spPr>
        <p:txBody>
          <a:bodyPr/>
          <a:lstStyle/>
          <a:p>
            <a:pPr eaLnBrk="1" hangingPunct="1">
              <a:defRPr/>
            </a:pPr>
            <a:r>
              <a:rPr lang="x-none" dirty="0" smtClean="0"/>
              <a:t>On-line aukcije</a:t>
            </a:r>
            <a:endParaRPr lang="en-US" dirty="0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484313"/>
            <a:ext cx="8172450" cy="5257800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x-none" sz="2800" dirty="0" smtClean="0"/>
              <a:t>Karakteristike on-line aukcija:</a:t>
            </a:r>
          </a:p>
          <a:p>
            <a:pPr eaLnBrk="1" hangingPunct="1">
              <a:buFontTx/>
              <a:buChar char="-"/>
              <a:defRPr/>
            </a:pPr>
            <a:r>
              <a:rPr lang="x-none" sz="2800" dirty="0" smtClean="0"/>
              <a:t>Ne zahtevaju fizičko prisustvo učesnika u prostoriji gde se aukcija obavlja;</a:t>
            </a:r>
          </a:p>
          <a:p>
            <a:pPr eaLnBrk="1" hangingPunct="1">
              <a:buFontTx/>
              <a:buChar char="-"/>
              <a:defRPr/>
            </a:pPr>
            <a:r>
              <a:rPr lang="x-none" sz="2800" dirty="0" smtClean="0"/>
              <a:t>Aukcije traju duže, tj. </a:t>
            </a:r>
            <a:r>
              <a:rPr lang="x-none" sz="2800" dirty="0"/>
              <a:t>k</a:t>
            </a:r>
            <a:r>
              <a:rPr lang="x-none" sz="2800" dirty="0" smtClean="0"/>
              <a:t>upci imaju više vremena za razmišljanje i odluku;</a:t>
            </a:r>
          </a:p>
          <a:p>
            <a:pPr eaLnBrk="1" hangingPunct="1">
              <a:buFontTx/>
              <a:buChar char="-"/>
              <a:defRPr/>
            </a:pPr>
            <a:r>
              <a:rPr lang="x-none" sz="2800" dirty="0" smtClean="0"/>
              <a:t>Pristup aukciji je jednostavan, uz  pomoć standardnih softverskih alata (veb pretraživač);</a:t>
            </a:r>
          </a:p>
          <a:p>
            <a:pPr eaLnBrk="1" hangingPunct="1">
              <a:buFontTx/>
              <a:buChar char="-"/>
              <a:defRPr/>
            </a:pPr>
            <a:r>
              <a:rPr lang="x-none" sz="2800" dirty="0" smtClean="0"/>
              <a:t>Infrastruktura je postojeća, nema dodatnih troškova komunikacije; </a:t>
            </a:r>
          </a:p>
          <a:p>
            <a:pPr eaLnBrk="1" hangingPunct="1">
              <a:buFontTx/>
              <a:buChar char="-"/>
              <a:defRPr/>
            </a:pPr>
            <a:r>
              <a:rPr lang="x-none" sz="2800" dirty="0" smtClean="0"/>
              <a:t>Moguć je detaljan, multimedijalni prikaz robe.</a:t>
            </a:r>
            <a:endParaRPr lang="en-US" sz="28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4450"/>
            <a:ext cx="8229600" cy="1152525"/>
          </a:xfrm>
        </p:spPr>
        <p:txBody>
          <a:bodyPr/>
          <a:lstStyle/>
          <a:p>
            <a:pPr eaLnBrk="1" hangingPunct="1">
              <a:defRPr/>
            </a:pPr>
            <a:r>
              <a:rPr lang="x-none" dirty="0" smtClean="0"/>
              <a:t>On-line aukcije</a:t>
            </a:r>
            <a:endParaRPr lang="en-US" dirty="0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484313"/>
            <a:ext cx="8172450" cy="5257800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x-none" sz="2800" dirty="0" smtClean="0"/>
              <a:t>Nedostaci:</a:t>
            </a:r>
          </a:p>
          <a:p>
            <a:pPr eaLnBrk="1" hangingPunct="1">
              <a:buFontTx/>
              <a:buChar char="-"/>
              <a:defRPr/>
            </a:pPr>
            <a:r>
              <a:rPr lang="x-none" sz="2800" dirty="0" smtClean="0"/>
              <a:t>Postoji mogućnost prevare,</a:t>
            </a:r>
          </a:p>
          <a:p>
            <a:pPr eaLnBrk="1" hangingPunct="1">
              <a:buFontTx/>
              <a:buChar char="-"/>
              <a:defRPr/>
            </a:pPr>
            <a:r>
              <a:rPr lang="x-none" sz="2800" dirty="0" smtClean="0"/>
              <a:t>Odloženo preuzimanje proizvoda (vreme isporuke), itd.</a:t>
            </a:r>
            <a:endParaRPr lang="en-US" sz="2800" dirty="0" smtClean="0"/>
          </a:p>
          <a:p>
            <a:pPr eaLnBrk="1" hangingPunct="1">
              <a:buFontTx/>
              <a:buChar char="-"/>
              <a:defRPr/>
            </a:pPr>
            <a:endParaRPr lang="en-US" sz="2800" dirty="0" smtClean="0"/>
          </a:p>
          <a:p>
            <a:pPr eaLnBrk="1" hangingPunct="1">
              <a:buFontTx/>
              <a:buChar char="-"/>
              <a:defRPr/>
            </a:pPr>
            <a:r>
              <a:rPr lang="en-US" sz="2800" dirty="0" err="1" smtClean="0"/>
              <a:t>Primeri</a:t>
            </a:r>
            <a:r>
              <a:rPr lang="en-US" sz="2800" dirty="0" smtClean="0"/>
              <a:t>: </a:t>
            </a:r>
            <a:r>
              <a:rPr lang="en-US" sz="2800" dirty="0" err="1" smtClean="0">
                <a:hlinkClick r:id="rId3"/>
              </a:rPr>
              <a:t>Limundo</a:t>
            </a:r>
            <a:r>
              <a:rPr lang="en-US" sz="2800" dirty="0" smtClean="0"/>
              <a:t>, </a:t>
            </a:r>
            <a:r>
              <a:rPr lang="en-US" sz="2800" dirty="0" smtClean="0">
                <a:hlinkClick r:id="rId4"/>
              </a:rPr>
              <a:t>eBay</a:t>
            </a:r>
            <a:r>
              <a:rPr lang="en-US" sz="2800" dirty="0" smtClean="0"/>
              <a:t>, </a:t>
            </a:r>
            <a:r>
              <a:rPr lang="en-US" sz="2800" dirty="0" err="1" smtClean="0">
                <a:hlinkClick r:id="rId5"/>
              </a:rPr>
              <a:t>ricardo</a:t>
            </a:r>
            <a:r>
              <a:rPr lang="en-US" sz="2800" dirty="0" smtClean="0"/>
              <a:t>, </a:t>
            </a:r>
            <a:r>
              <a:rPr lang="en-US" sz="2800" dirty="0" err="1" smtClean="0">
                <a:hlinkClick r:id="rId6"/>
              </a:rPr>
              <a:t>Kupissimo</a:t>
            </a:r>
            <a:endParaRPr lang="en-US" sz="28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404664"/>
            <a:ext cx="8229600" cy="981076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E-</a:t>
            </a:r>
            <a:r>
              <a:rPr lang="en-US" dirty="0" err="1" smtClean="0"/>
              <a:t>trgovina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341438"/>
            <a:ext cx="8243887" cy="4784725"/>
          </a:xfrm>
        </p:spPr>
        <p:txBody>
          <a:bodyPr/>
          <a:lstStyle/>
          <a:p>
            <a:pPr eaLnBrk="1" hangingPunct="1">
              <a:defRPr/>
            </a:pPr>
            <a:r>
              <a:rPr lang="sr-Latn-CS" sz="2800" b="1" dirty="0" smtClean="0"/>
              <a:t>Istorijat</a:t>
            </a:r>
          </a:p>
          <a:p>
            <a:pPr marL="0" indent="0" eaLnBrk="1" hangingPunct="1">
              <a:buFontTx/>
              <a:buNone/>
              <a:defRPr/>
            </a:pPr>
            <a:r>
              <a:rPr lang="sr-Latn-CS" sz="2800" dirty="0" smtClean="0"/>
              <a:t> - Prva elektronska transakcija je realizovana u maju 1994. godine na prvoj WWW konferenciji između Ženeve i Amsterdama.</a:t>
            </a:r>
          </a:p>
          <a:p>
            <a:pPr marL="0" indent="0" eaLnBrk="1" hangingPunct="1">
              <a:buFontTx/>
              <a:buNone/>
              <a:defRPr/>
            </a:pPr>
            <a:r>
              <a:rPr lang="sr-Latn-CS" sz="2800" dirty="0"/>
              <a:t> </a:t>
            </a:r>
            <a:r>
              <a:rPr lang="sr-Latn-CS" sz="2800" dirty="0" smtClean="0"/>
              <a:t>- 1997. godine 52 vodeće svetske kompanije su ostvarile promet od 7 milijardi dolara, računajući i B2B transakcije.</a:t>
            </a:r>
          </a:p>
          <a:p>
            <a:pPr marL="0" indent="0" eaLnBrk="1" hangingPunct="1">
              <a:buFontTx/>
              <a:buNone/>
              <a:defRPr/>
            </a:pPr>
            <a:r>
              <a:rPr lang="sr-Latn-CS" sz="2800" dirty="0"/>
              <a:t> </a:t>
            </a:r>
            <a:r>
              <a:rPr lang="sr-Latn-CS" sz="2800" dirty="0" smtClean="0"/>
              <a:t>- Kompanija General Electric razvija veb koncept pod nazivom Trading Process Network (TPN) pomoću kojeg realizuje transakcije ukupne vrednosti milijardu dolara sa mrežom od 1.400 dobavljača.</a:t>
            </a:r>
            <a:endParaRPr lang="sr-Latn-CS" sz="28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-26988"/>
            <a:ext cx="8229600" cy="981076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E-</a:t>
            </a:r>
            <a:r>
              <a:rPr lang="en-US" dirty="0" err="1" smtClean="0"/>
              <a:t>trgovina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341438"/>
            <a:ext cx="8243887" cy="4784725"/>
          </a:xfrm>
        </p:spPr>
        <p:txBody>
          <a:bodyPr/>
          <a:lstStyle/>
          <a:p>
            <a:pPr eaLnBrk="1" hangingPunct="1">
              <a:defRPr/>
            </a:pPr>
            <a:r>
              <a:rPr lang="x-none" sz="2800" b="1" dirty="0" smtClean="0"/>
              <a:t>Osnovne prednosti primene:</a:t>
            </a:r>
          </a:p>
          <a:p>
            <a:pPr marL="0" indent="0" eaLnBrk="1" hangingPunct="1">
              <a:buFontTx/>
              <a:buNone/>
              <a:defRPr/>
            </a:pPr>
            <a:r>
              <a:rPr lang="x-none" sz="2800" dirty="0"/>
              <a:t> </a:t>
            </a:r>
            <a:r>
              <a:rPr lang="x-none" sz="2800" dirty="0" smtClean="0"/>
              <a:t>- pristup celokupnom svetskom tržištu,</a:t>
            </a:r>
          </a:p>
          <a:p>
            <a:pPr marL="0" indent="0" eaLnBrk="1" hangingPunct="1">
              <a:buFontTx/>
              <a:buNone/>
              <a:defRPr/>
            </a:pPr>
            <a:r>
              <a:rPr lang="x-none" sz="2800" dirty="0"/>
              <a:t> </a:t>
            </a:r>
            <a:r>
              <a:rPr lang="x-none" sz="2800" dirty="0" smtClean="0"/>
              <a:t>- povećanje prodaje i kvaliteta usluga,</a:t>
            </a:r>
          </a:p>
          <a:p>
            <a:pPr marL="0" indent="0" eaLnBrk="1" hangingPunct="1">
              <a:buFontTx/>
              <a:buNone/>
              <a:defRPr/>
            </a:pPr>
            <a:r>
              <a:rPr lang="x-none" sz="2800" dirty="0"/>
              <a:t> </a:t>
            </a:r>
            <a:r>
              <a:rPr lang="x-none" sz="2800" dirty="0" smtClean="0"/>
              <a:t>- efekat lavine – sve je veća popularnost ovakvog načina poslovanja,</a:t>
            </a:r>
          </a:p>
          <a:p>
            <a:pPr marL="0" indent="0" eaLnBrk="1" hangingPunct="1">
              <a:buFontTx/>
              <a:buNone/>
              <a:defRPr/>
            </a:pPr>
            <a:r>
              <a:rPr lang="x-none" sz="2800" dirty="0"/>
              <a:t> </a:t>
            </a:r>
            <a:r>
              <a:rPr lang="x-none" sz="2800" dirty="0" smtClean="0"/>
              <a:t>- relativno niski početni troškovi,</a:t>
            </a:r>
          </a:p>
          <a:p>
            <a:pPr marL="0" indent="0" eaLnBrk="1" hangingPunct="1">
              <a:buFontTx/>
              <a:buNone/>
              <a:defRPr/>
            </a:pPr>
            <a:r>
              <a:rPr lang="x-none" sz="2800" dirty="0"/>
              <a:t> </a:t>
            </a:r>
            <a:r>
              <a:rPr lang="x-none" sz="2800" dirty="0" smtClean="0"/>
              <a:t>- neograničeno radno vreme – 24/7,</a:t>
            </a:r>
          </a:p>
          <a:p>
            <a:pPr marL="0" indent="0" eaLnBrk="1" hangingPunct="1">
              <a:buFontTx/>
              <a:buNone/>
              <a:defRPr/>
            </a:pPr>
            <a:r>
              <a:rPr lang="x-none" sz="2800" dirty="0" smtClean="0"/>
              <a:t> - niži troškovi marketinga,</a:t>
            </a:r>
          </a:p>
          <a:p>
            <a:pPr marL="0" indent="0" eaLnBrk="1" hangingPunct="1">
              <a:buFontTx/>
              <a:buNone/>
              <a:defRPr/>
            </a:pPr>
            <a:r>
              <a:rPr lang="x-none" sz="2800" dirty="0" smtClean="0"/>
              <a:t> - šansu imaju i male kompanije, itd.</a:t>
            </a:r>
            <a:endParaRPr lang="en-US" sz="2800" dirty="0"/>
          </a:p>
          <a:p>
            <a:pPr eaLnBrk="1" hangingPunct="1">
              <a:defRPr/>
            </a:pPr>
            <a:endParaRPr lang="sr-Latn-CS" sz="28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-26988"/>
            <a:ext cx="8229600" cy="981076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E-</a:t>
            </a:r>
            <a:r>
              <a:rPr lang="en-US" dirty="0" err="1" smtClean="0"/>
              <a:t>trgovina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341438"/>
            <a:ext cx="8243887" cy="4784725"/>
          </a:xfrm>
        </p:spPr>
        <p:txBody>
          <a:bodyPr/>
          <a:lstStyle/>
          <a:p>
            <a:pPr eaLnBrk="1" hangingPunct="1">
              <a:defRPr/>
            </a:pPr>
            <a:r>
              <a:rPr lang="x-none" sz="2800" b="1" dirty="0" smtClean="0"/>
              <a:t>Za realizaciju e-trgovine potrebno je obezbediti bar sledeće uslove:</a:t>
            </a:r>
            <a:endParaRPr lang="en-US" sz="2800" b="1" dirty="0"/>
          </a:p>
          <a:p>
            <a:pPr marL="0" indent="0" eaLnBrk="1" hangingPunct="1">
              <a:buFontTx/>
              <a:buNone/>
              <a:defRPr/>
            </a:pPr>
            <a:r>
              <a:rPr lang="sr-Latn-CS" sz="2800" dirty="0" smtClean="0"/>
              <a:t> - Ponudu informacija o proizvodu koja je dostupna velikom broju potencijalnih kupaca (najefikasniji način pomoću Interneta)</a:t>
            </a:r>
          </a:p>
          <a:p>
            <a:pPr marL="0" indent="0" eaLnBrk="1" hangingPunct="1">
              <a:buFontTx/>
              <a:buNone/>
              <a:defRPr/>
            </a:pPr>
            <a:r>
              <a:rPr lang="sr-Latn-CS" sz="2800" dirty="0"/>
              <a:t> </a:t>
            </a:r>
            <a:r>
              <a:rPr lang="sr-Latn-CS" sz="2800" dirty="0" smtClean="0"/>
              <a:t>- Direktnu i brzu korespodenciju sa klijentima (npr. e-mail),</a:t>
            </a:r>
          </a:p>
          <a:p>
            <a:pPr marL="0" indent="0" eaLnBrk="1" hangingPunct="1">
              <a:buFontTx/>
              <a:buNone/>
              <a:defRPr/>
            </a:pPr>
            <a:r>
              <a:rPr lang="sr-Latn-CS" sz="2800" dirty="0"/>
              <a:t> </a:t>
            </a:r>
            <a:r>
              <a:rPr lang="sr-Latn-CS" sz="2800" dirty="0" smtClean="0"/>
              <a:t>- Mogućnost elektronske prodaje (plaćanja),</a:t>
            </a:r>
          </a:p>
          <a:p>
            <a:pPr marL="0" indent="0" eaLnBrk="1" hangingPunct="1">
              <a:buFontTx/>
              <a:buNone/>
              <a:defRPr/>
            </a:pPr>
            <a:r>
              <a:rPr lang="sr-Latn-CS" sz="2800" dirty="0"/>
              <a:t> </a:t>
            </a:r>
            <a:r>
              <a:rPr lang="sr-Latn-CS" sz="2800" dirty="0" smtClean="0"/>
              <a:t>- Mogućnost isporuke robe (elektronski ili tradicionalno)</a:t>
            </a:r>
          </a:p>
          <a:p>
            <a:pPr marL="0" indent="0" eaLnBrk="1" hangingPunct="1">
              <a:buFontTx/>
              <a:buNone/>
              <a:defRPr/>
            </a:pPr>
            <a:r>
              <a:rPr lang="sr-Latn-CS" sz="2800" dirty="0"/>
              <a:t> </a:t>
            </a:r>
            <a:r>
              <a:rPr lang="sr-Latn-CS" sz="2800" dirty="0" smtClean="0"/>
              <a:t>- Bezbednu transakciju</a:t>
            </a:r>
            <a:endParaRPr lang="sr-Latn-CS" sz="28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-26988"/>
            <a:ext cx="8229600" cy="981076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E-</a:t>
            </a:r>
            <a:r>
              <a:rPr lang="en-US" dirty="0" err="1" smtClean="0"/>
              <a:t>trgovina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143000"/>
            <a:ext cx="8243887" cy="4983163"/>
          </a:xfrm>
        </p:spPr>
        <p:txBody>
          <a:bodyPr/>
          <a:lstStyle/>
          <a:p>
            <a:pPr eaLnBrk="1" hangingPunct="1">
              <a:defRPr/>
            </a:pPr>
            <a:r>
              <a:rPr lang="x-none" sz="2800" b="1" dirty="0" smtClean="0"/>
              <a:t>Proizvodi koji se najčešće trguju preko Interneta:</a:t>
            </a:r>
          </a:p>
          <a:p>
            <a:pPr marL="0" indent="0" eaLnBrk="1" hangingPunct="1">
              <a:buFontTx/>
              <a:buNone/>
              <a:defRPr/>
            </a:pPr>
            <a:r>
              <a:rPr lang="x-none" sz="2800" dirty="0"/>
              <a:t> </a:t>
            </a:r>
            <a:r>
              <a:rPr lang="x-none" sz="2800" dirty="0" smtClean="0"/>
              <a:t>- proizvodi visokih tehnologija (npr. digitalni – softver, muzika, itd.),</a:t>
            </a:r>
          </a:p>
          <a:p>
            <a:pPr marL="0" indent="0" eaLnBrk="1" hangingPunct="1">
              <a:buFontTx/>
              <a:buNone/>
              <a:defRPr/>
            </a:pPr>
            <a:r>
              <a:rPr lang="x-none" sz="2800" dirty="0"/>
              <a:t> </a:t>
            </a:r>
            <a:r>
              <a:rPr lang="x-none" sz="2800" dirty="0" smtClean="0"/>
              <a:t>- proizvodi koji su u vezi sa računarima,</a:t>
            </a:r>
          </a:p>
          <a:p>
            <a:pPr marL="0" indent="0" eaLnBrk="1" hangingPunct="1">
              <a:buFontTx/>
              <a:buNone/>
              <a:defRPr/>
            </a:pPr>
            <a:r>
              <a:rPr lang="x-none" sz="2800" dirty="0"/>
              <a:t> </a:t>
            </a:r>
            <a:r>
              <a:rPr lang="x-none" sz="2800" dirty="0" smtClean="0"/>
              <a:t>- proizvodi namenjeni segmentu kupaca kao što su Internet korisnici,</a:t>
            </a:r>
          </a:p>
          <a:p>
            <a:pPr marL="0" indent="0" eaLnBrk="1" hangingPunct="1">
              <a:buFontTx/>
              <a:buNone/>
              <a:defRPr/>
            </a:pPr>
            <a:r>
              <a:rPr lang="x-none" sz="2800" dirty="0"/>
              <a:t> </a:t>
            </a:r>
            <a:r>
              <a:rPr lang="x-none" sz="2800" dirty="0" smtClean="0"/>
              <a:t>- proizvodi koj su namenjeni geografski jako disperziranom tržištu, </a:t>
            </a:r>
          </a:p>
          <a:p>
            <a:pPr marL="0" indent="0" eaLnBrk="1" hangingPunct="1">
              <a:buFontTx/>
              <a:buNone/>
              <a:defRPr/>
            </a:pPr>
            <a:r>
              <a:rPr lang="x-none" sz="2800" dirty="0"/>
              <a:t> </a:t>
            </a:r>
            <a:r>
              <a:rPr lang="x-none" sz="2800" dirty="0" smtClean="0"/>
              <a:t>- proizvodi čija je upotreba bazirana na poznavanju veoma velikog broja informacija (tehnički uređaji),</a:t>
            </a:r>
          </a:p>
          <a:p>
            <a:pPr marL="0" indent="0" eaLnBrk="1" hangingPunct="1">
              <a:buFontTx/>
              <a:buNone/>
              <a:defRPr/>
            </a:pPr>
            <a:endParaRPr lang="sr-Latn-CS" sz="28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-26988"/>
            <a:ext cx="8229600" cy="981076"/>
          </a:xfrm>
        </p:spPr>
        <p:txBody>
          <a:bodyPr/>
          <a:lstStyle/>
          <a:p>
            <a:pPr eaLnBrk="1" hangingPunct="1">
              <a:defRPr/>
            </a:pPr>
            <a:r>
              <a:rPr lang="x-none" dirty="0" smtClean="0"/>
              <a:t>Tradicionalna VS. E-trgovina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1341438"/>
            <a:ext cx="8027987" cy="478472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endParaRPr lang="sr-Latn-CS" sz="2800" smtClean="0">
              <a:solidFill>
                <a:srgbClr val="262673"/>
              </a:solidFill>
            </a:endParaRPr>
          </a:p>
          <a:p>
            <a:pPr marL="0" indent="0" eaLnBrk="1" hangingPunct="1">
              <a:buFontTx/>
              <a:buNone/>
            </a:pPr>
            <a:endParaRPr lang="sr-Latn-CS" sz="2800" smtClean="0">
              <a:solidFill>
                <a:srgbClr val="262673"/>
              </a:solidFill>
            </a:endParaRPr>
          </a:p>
          <a:p>
            <a:pPr marL="0" indent="0" eaLnBrk="1" hangingPunct="1">
              <a:buFontTx/>
              <a:buNone/>
            </a:pPr>
            <a:endParaRPr lang="sr-Latn-CS" sz="2800" smtClean="0">
              <a:solidFill>
                <a:srgbClr val="262673"/>
              </a:solidFill>
            </a:endParaRPr>
          </a:p>
          <a:p>
            <a:pPr marL="0" indent="0" eaLnBrk="1" hangingPunct="1">
              <a:buFontTx/>
              <a:buNone/>
            </a:pPr>
            <a:endParaRPr lang="sr-Latn-CS" sz="2800" smtClean="0">
              <a:solidFill>
                <a:srgbClr val="262673"/>
              </a:solidFill>
            </a:endParaRPr>
          </a:p>
          <a:p>
            <a:pPr marL="0" indent="0" eaLnBrk="1" hangingPunct="1">
              <a:buFontTx/>
              <a:buNone/>
            </a:pPr>
            <a:endParaRPr lang="sr-Latn-CS" sz="2800" smtClean="0">
              <a:solidFill>
                <a:srgbClr val="262673"/>
              </a:solidFill>
            </a:endParaRPr>
          </a:p>
          <a:p>
            <a:pPr marL="0" indent="0" eaLnBrk="1" hangingPunct="1">
              <a:buFontTx/>
              <a:buNone/>
            </a:pPr>
            <a:endParaRPr lang="sr-Latn-CS" sz="2800" smtClean="0">
              <a:solidFill>
                <a:srgbClr val="262673"/>
              </a:solidFill>
            </a:endParaRPr>
          </a:p>
          <a:p>
            <a:pPr marL="0" indent="0" eaLnBrk="1" hangingPunct="1">
              <a:buFontTx/>
              <a:buNone/>
            </a:pPr>
            <a:endParaRPr lang="sr-Latn-CS" sz="2800" smtClean="0">
              <a:solidFill>
                <a:srgbClr val="262673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sr-Latn-CS" sz="2800" smtClean="0">
                <a:solidFill>
                  <a:srgbClr val="262673"/>
                </a:solidFill>
              </a:rPr>
              <a:t>Veoma je važno ostvariti međusobno poverenje učesnika u trgovanju, kao i sigurnost on-line transakcija</a:t>
            </a:r>
            <a:r>
              <a:rPr lang="en-US" sz="2800" smtClean="0">
                <a:solidFill>
                  <a:srgbClr val="262673"/>
                </a:solidFill>
              </a:rPr>
              <a:t> i</a:t>
            </a:r>
            <a:r>
              <a:rPr lang="sr-Latn-CS" sz="2800" smtClean="0">
                <a:solidFill>
                  <a:srgbClr val="262673"/>
                </a:solidFill>
              </a:rPr>
              <a:t> anonimnost kupaca</a:t>
            </a:r>
          </a:p>
          <a:p>
            <a:pPr marL="0" indent="0" eaLnBrk="1" hangingPunct="1">
              <a:buFontTx/>
              <a:buNone/>
            </a:pPr>
            <a:endParaRPr lang="sr-Latn-CS" sz="2800" smtClean="0">
              <a:solidFill>
                <a:srgbClr val="262673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684213" y="1397000"/>
          <a:ext cx="7992888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6444"/>
                <a:gridCol w="39964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x-none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Tradicionalna</a:t>
                      </a:r>
                      <a:endParaRPr lang="en-US" sz="20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E-trgovina</a:t>
                      </a:r>
                      <a:endParaRPr lang="en-US" sz="20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x-none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Fizički su prisutni svi akteri</a:t>
                      </a:r>
                      <a:endParaRPr lang="en-US" sz="20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Akteri koji učestvuju nisu fizički prisutni</a:t>
                      </a:r>
                      <a:endParaRPr lang="en-US" sz="20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x-none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Mogućnost provere i probe robe</a:t>
                      </a:r>
                      <a:endParaRPr lang="en-US" sz="20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Robu</a:t>
                      </a:r>
                      <a:r>
                        <a:rPr lang="x-none" sz="20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je moguće analizirati samo na osnovu veb prezentacije</a:t>
                      </a:r>
                      <a:endParaRPr lang="en-US" sz="20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x-none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Plaćanje na licu mesta</a:t>
                      </a:r>
                      <a:endParaRPr lang="en-US" sz="20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Plaćanje on-line</a:t>
                      </a:r>
                      <a:r>
                        <a:rPr lang="x-none" sz="20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ili pouzećem (off-line)</a:t>
                      </a:r>
                      <a:endParaRPr lang="en-US" sz="20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x-none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Mogućnost reklamacije</a:t>
                      </a:r>
                      <a:r>
                        <a:rPr lang="x-none" sz="20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i </a:t>
                      </a:r>
                      <a:r>
                        <a:rPr lang="x-none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vraćanja robe</a:t>
                      </a:r>
                      <a:endParaRPr lang="en-US" sz="20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Isporuka najčešće nije trenutna; odložen proces reklamacije</a:t>
                      </a:r>
                      <a:endParaRPr lang="en-US" sz="20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-26988"/>
            <a:ext cx="8229600" cy="981076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/>
              <a:t>Čista</a:t>
            </a:r>
            <a:r>
              <a:rPr lang="en-US" dirty="0"/>
              <a:t> i </a:t>
            </a:r>
            <a:r>
              <a:rPr lang="en-US" dirty="0" err="1"/>
              <a:t>delimična</a:t>
            </a:r>
            <a:r>
              <a:rPr lang="en-US" dirty="0"/>
              <a:t> e-</a:t>
            </a:r>
            <a:r>
              <a:rPr lang="en-US" dirty="0" err="1"/>
              <a:t>trgovina</a:t>
            </a:r>
            <a:endParaRPr lang="en-US" dirty="0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341438"/>
            <a:ext cx="8243887" cy="4784725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sz="2800" dirty="0"/>
              <a:t>U </a:t>
            </a:r>
            <a:r>
              <a:rPr lang="en-US" sz="2800" dirty="0" err="1"/>
              <a:t>zavisnosti</a:t>
            </a:r>
            <a:r>
              <a:rPr lang="en-US" sz="2800" dirty="0"/>
              <a:t> od </a:t>
            </a:r>
            <a:r>
              <a:rPr lang="en-US" sz="2800" dirty="0" err="1"/>
              <a:t>stepena</a:t>
            </a:r>
            <a:r>
              <a:rPr lang="en-US" sz="2800" dirty="0"/>
              <a:t> </a:t>
            </a:r>
            <a:r>
              <a:rPr lang="en-US" sz="2800" dirty="0" err="1"/>
              <a:t>digitalizacije</a:t>
            </a:r>
            <a:r>
              <a:rPr lang="en-US" sz="2800" dirty="0"/>
              <a:t>, e-</a:t>
            </a:r>
            <a:r>
              <a:rPr lang="en-US" sz="2800" dirty="0" err="1"/>
              <a:t>trgovina</a:t>
            </a:r>
            <a:r>
              <a:rPr lang="en-US" sz="2800" dirty="0"/>
              <a:t> </a:t>
            </a:r>
            <a:r>
              <a:rPr lang="en-US" sz="2800" dirty="0" err="1"/>
              <a:t>ima</a:t>
            </a:r>
            <a:r>
              <a:rPr lang="en-US" sz="2800" dirty="0"/>
              <a:t> </a:t>
            </a:r>
            <a:r>
              <a:rPr lang="en-US" sz="2800" dirty="0" err="1"/>
              <a:t>nekoliko</a:t>
            </a:r>
            <a:r>
              <a:rPr lang="en-US" sz="2800" dirty="0"/>
              <a:t> </a:t>
            </a:r>
            <a:r>
              <a:rPr lang="en-US" sz="2800" dirty="0" err="1"/>
              <a:t>oblika</a:t>
            </a:r>
            <a:r>
              <a:rPr lang="en-US" sz="2800" dirty="0"/>
              <a:t>, u </a:t>
            </a:r>
            <a:r>
              <a:rPr lang="en-US" sz="2800" dirty="0" err="1"/>
              <a:t>zavisnosti</a:t>
            </a:r>
            <a:r>
              <a:rPr lang="en-US" sz="2800" dirty="0"/>
              <a:t> od</a:t>
            </a:r>
            <a:r>
              <a:rPr lang="en-US" sz="2800" dirty="0" smtClean="0"/>
              <a:t>:</a:t>
            </a:r>
            <a:endParaRPr lang="x-none" sz="2800" dirty="0" smtClean="0"/>
          </a:p>
          <a:p>
            <a:pPr eaLnBrk="1" hangingPunct="1">
              <a:defRPr/>
            </a:pPr>
            <a:endParaRPr lang="en-US" sz="2800" dirty="0"/>
          </a:p>
          <a:p>
            <a:pPr eaLnBrk="1" hangingPunct="1">
              <a:defRPr/>
            </a:pPr>
            <a:r>
              <a:rPr lang="en-US" sz="2800" dirty="0" err="1"/>
              <a:t>proizvoda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usluge</a:t>
            </a:r>
            <a:r>
              <a:rPr lang="en-US" sz="2800" dirty="0"/>
              <a:t> </a:t>
            </a:r>
            <a:r>
              <a:rPr lang="en-US" sz="2800" dirty="0" err="1"/>
              <a:t>koja</a:t>
            </a:r>
            <a:r>
              <a:rPr lang="en-US" sz="2800" dirty="0"/>
              <a:t> se </a:t>
            </a:r>
            <a:r>
              <a:rPr lang="en-US" sz="2800" dirty="0" err="1"/>
              <a:t>prodaje</a:t>
            </a:r>
            <a:r>
              <a:rPr lang="en-US" sz="2800" dirty="0"/>
              <a:t> (</a:t>
            </a:r>
            <a:r>
              <a:rPr lang="en-US" sz="2800" dirty="0" err="1"/>
              <a:t>npr</a:t>
            </a:r>
            <a:r>
              <a:rPr lang="en-US" sz="2800" dirty="0"/>
              <a:t>. </a:t>
            </a:r>
            <a:r>
              <a:rPr lang="en-US" sz="2800" dirty="0" err="1"/>
              <a:t>proizvod</a:t>
            </a:r>
            <a:r>
              <a:rPr lang="en-US" sz="2800" dirty="0"/>
              <a:t> </a:t>
            </a:r>
            <a:r>
              <a:rPr lang="en-US" sz="2800" dirty="0" err="1"/>
              <a:t>može</a:t>
            </a:r>
            <a:r>
              <a:rPr lang="en-US" sz="2800" dirty="0"/>
              <a:t> </a:t>
            </a:r>
            <a:r>
              <a:rPr lang="en-US" sz="2800" dirty="0" err="1"/>
              <a:t>biti</a:t>
            </a:r>
            <a:r>
              <a:rPr lang="en-US" sz="2800" dirty="0"/>
              <a:t> </a:t>
            </a:r>
            <a:r>
              <a:rPr lang="en-US" sz="2800" dirty="0" err="1"/>
              <a:t>materijalni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digitalni</a:t>
            </a:r>
            <a:r>
              <a:rPr lang="en-US" sz="2800" dirty="0"/>
              <a:t>),</a:t>
            </a:r>
          </a:p>
          <a:p>
            <a:pPr eaLnBrk="1" hangingPunct="1">
              <a:defRPr/>
            </a:pPr>
            <a:r>
              <a:rPr lang="en-US" sz="2800" dirty="0" err="1"/>
              <a:t>procesa</a:t>
            </a:r>
            <a:r>
              <a:rPr lang="en-US" sz="2800" dirty="0"/>
              <a:t> u </a:t>
            </a:r>
            <a:r>
              <a:rPr lang="en-US" sz="2800" dirty="0" err="1"/>
              <a:t>kome</a:t>
            </a:r>
            <a:r>
              <a:rPr lang="en-US" sz="2800" dirty="0"/>
              <a:t> se </a:t>
            </a:r>
            <a:r>
              <a:rPr lang="en-US" sz="2800" dirty="0" err="1"/>
              <a:t>proizvod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usluga</a:t>
            </a:r>
            <a:r>
              <a:rPr lang="en-US" sz="2800" dirty="0"/>
              <a:t> </a:t>
            </a:r>
            <a:r>
              <a:rPr lang="en-US" sz="2800" dirty="0" err="1"/>
              <a:t>proizvode</a:t>
            </a:r>
            <a:r>
              <a:rPr lang="en-US" sz="2800" dirty="0"/>
              <a:t> (</a:t>
            </a:r>
            <a:r>
              <a:rPr lang="en-US" sz="2800" dirty="0" err="1"/>
              <a:t>fizički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digitalni</a:t>
            </a:r>
            <a:r>
              <a:rPr lang="en-US" sz="2800" dirty="0"/>
              <a:t>),</a:t>
            </a:r>
          </a:p>
          <a:p>
            <a:pPr eaLnBrk="1" hangingPunct="1">
              <a:defRPr/>
            </a:pPr>
            <a:r>
              <a:rPr lang="en-US" sz="2800" dirty="0" err="1"/>
              <a:t>zastupnika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posrednika</a:t>
            </a:r>
            <a:r>
              <a:rPr lang="en-US" sz="2800" dirty="0"/>
              <a:t> </a:t>
            </a:r>
            <a:r>
              <a:rPr lang="en-US" sz="2800" dirty="0" err="1"/>
              <a:t>isporuke</a:t>
            </a:r>
            <a:r>
              <a:rPr lang="en-US" sz="2800" dirty="0"/>
              <a:t> (</a:t>
            </a:r>
            <a:r>
              <a:rPr lang="en-US" sz="2800" dirty="0" err="1"/>
              <a:t>fizički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digitalni</a:t>
            </a:r>
            <a:r>
              <a:rPr lang="en-US" sz="2800" dirty="0"/>
              <a:t>).</a:t>
            </a:r>
          </a:p>
          <a:p>
            <a:pPr marL="0" indent="0" eaLnBrk="1" hangingPunct="1">
              <a:buFontTx/>
              <a:buNone/>
              <a:defRPr/>
            </a:pPr>
            <a:endParaRPr lang="sr-Latn-CS" sz="28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-26988"/>
            <a:ext cx="8229600" cy="981076"/>
          </a:xfrm>
        </p:spPr>
        <p:txBody>
          <a:bodyPr/>
          <a:lstStyle/>
          <a:p>
            <a:pPr eaLnBrk="1" hangingPunct="1">
              <a:defRPr/>
            </a:pPr>
            <a:r>
              <a:rPr lang="x-none" dirty="0" smtClean="0"/>
              <a:t>Tehnologija </a:t>
            </a:r>
            <a:r>
              <a:rPr lang="en-US" dirty="0" smtClean="0"/>
              <a:t>e-</a:t>
            </a:r>
            <a:r>
              <a:rPr lang="en-US" dirty="0" err="1" smtClean="0"/>
              <a:t>trgovin</a:t>
            </a:r>
            <a:r>
              <a:rPr lang="x-none" dirty="0" smtClean="0"/>
              <a:t>e</a:t>
            </a:r>
            <a:endParaRPr lang="en-US" dirty="0"/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341438"/>
            <a:ext cx="8243887" cy="4784725"/>
          </a:xfrm>
        </p:spPr>
        <p:txBody>
          <a:bodyPr/>
          <a:lstStyle/>
          <a:p>
            <a:pPr marL="647700" indent="-533400" eaLnBrk="1" hangingPunct="1">
              <a:buFontTx/>
              <a:buAutoNum type="arabicPeriod"/>
            </a:pPr>
            <a:r>
              <a:rPr lang="sr-Latn-CS" sz="2800" smtClean="0">
                <a:solidFill>
                  <a:srgbClr val="262673"/>
                </a:solidFill>
              </a:rPr>
              <a:t>Potrošač upotrebom veb pretraživača pristupa veb stranici prodavca tj. elektronskom katalogu,</a:t>
            </a:r>
          </a:p>
          <a:p>
            <a:pPr marL="647700" indent="-533400" eaLnBrk="1" hangingPunct="1">
              <a:buFontTx/>
              <a:buAutoNum type="arabicPeriod"/>
            </a:pPr>
            <a:r>
              <a:rPr lang="sr-Latn-CS" sz="2800" smtClean="0">
                <a:solidFill>
                  <a:srgbClr val="262673"/>
                </a:solidFill>
              </a:rPr>
              <a:t>Bira proizvode koje želi da kupi i stavlja ih u korpu,</a:t>
            </a:r>
          </a:p>
          <a:p>
            <a:pPr marL="647700" indent="-533400" eaLnBrk="1" hangingPunct="1">
              <a:buFontTx/>
              <a:buAutoNum type="arabicPeriod"/>
            </a:pPr>
            <a:r>
              <a:rPr lang="sr-Latn-CS" sz="2800" smtClean="0">
                <a:solidFill>
                  <a:srgbClr val="262673"/>
                </a:solidFill>
              </a:rPr>
              <a:t>Veb aplikacija prodavca generiše porudžbinu sa listom izabranih proizvoda sa pojedinačnom i ukupnom cenom,</a:t>
            </a:r>
          </a:p>
          <a:p>
            <a:pPr marL="647700" indent="-533400" eaLnBrk="1" hangingPunct="1">
              <a:buFontTx/>
              <a:buAutoNum type="arabicPeriod"/>
            </a:pPr>
            <a:r>
              <a:rPr lang="sr-Latn-CS" sz="2800" smtClean="0">
                <a:solidFill>
                  <a:srgbClr val="262673"/>
                </a:solidFill>
              </a:rPr>
              <a:t>Kupac bira sredstvo plaćanja (platna kartica, elektronski ček, digitalni novac, pouzećem, opšta uplatnica, itd.),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6521</TotalTime>
  <Words>1674</Words>
  <Application>Microsoft Office PowerPoint</Application>
  <PresentationFormat>On-screen Show (4:3)</PresentationFormat>
  <Paragraphs>146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Century Schoolbook</vt:lpstr>
      <vt:lpstr>Calibri</vt:lpstr>
      <vt:lpstr>Bookman Old Style</vt:lpstr>
      <vt:lpstr>Diseño predeterminado</vt:lpstr>
      <vt:lpstr>E-trgovina</vt:lpstr>
      <vt:lpstr>E-trgovina</vt:lpstr>
      <vt:lpstr>E-trgovina</vt:lpstr>
      <vt:lpstr>E-trgovina</vt:lpstr>
      <vt:lpstr>E-trgovina</vt:lpstr>
      <vt:lpstr>E-trgovina</vt:lpstr>
      <vt:lpstr>Tradicionalna VS. E-trgovina</vt:lpstr>
      <vt:lpstr>Čista i delimična e-trgovina</vt:lpstr>
      <vt:lpstr>Tehnologija e-trgovine</vt:lpstr>
      <vt:lpstr>Tehnologija e-trgovine</vt:lpstr>
      <vt:lpstr>Mobilna trgovina</vt:lpstr>
      <vt:lpstr>Mobilna trgovina</vt:lpstr>
      <vt:lpstr>Mobilna trgovina</vt:lpstr>
      <vt:lpstr>Mobilna trgovina</vt:lpstr>
      <vt:lpstr>Modeli elektronskih tržišta</vt:lpstr>
      <vt:lpstr>Modeli elektronskih tržišta</vt:lpstr>
      <vt:lpstr>Modeli elektronskih tržišta</vt:lpstr>
      <vt:lpstr>Modeli elektronskih tržišta</vt:lpstr>
      <vt:lpstr>On-line aukcije</vt:lpstr>
      <vt:lpstr>On-line aukcije</vt:lpstr>
      <vt:lpstr>On-line aukcije</vt:lpstr>
      <vt:lpstr>On-line aukcije</vt:lpstr>
      <vt:lpstr>On-line aukcije</vt:lpstr>
      <vt:lpstr>On-line aukcije</vt:lpstr>
      <vt:lpstr>On-line aukcije</vt:lpstr>
      <vt:lpstr>On-line aukcije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Niki</cp:lastModifiedBy>
  <cp:revision>1000</cp:revision>
  <cp:lastPrinted>2012-10-14T15:45:16Z</cp:lastPrinted>
  <dcterms:created xsi:type="dcterms:W3CDTF">2010-05-23T14:28:12Z</dcterms:created>
  <dcterms:modified xsi:type="dcterms:W3CDTF">2014-04-29T05:52:07Z</dcterms:modified>
</cp:coreProperties>
</file>