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71"/>
  </p:notesMasterIdLst>
  <p:handoutMasterIdLst>
    <p:handoutMasterId r:id="rId72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323" r:id="rId12"/>
    <p:sldId id="324" r:id="rId13"/>
    <p:sldId id="325" r:id="rId14"/>
    <p:sldId id="32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64" r:id="rId25"/>
    <p:sldId id="295" r:id="rId26"/>
    <p:sldId id="263" r:id="rId27"/>
    <p:sldId id="296" r:id="rId28"/>
    <p:sldId id="259" r:id="rId29"/>
    <p:sldId id="258" r:id="rId30"/>
    <p:sldId id="257" r:id="rId31"/>
    <p:sldId id="297" r:id="rId32"/>
    <p:sldId id="298" r:id="rId33"/>
    <p:sldId id="299" r:id="rId34"/>
    <p:sldId id="300" r:id="rId35"/>
    <p:sldId id="301" r:id="rId36"/>
    <p:sldId id="287" r:id="rId37"/>
    <p:sldId id="288" r:id="rId38"/>
    <p:sldId id="292" r:id="rId39"/>
    <p:sldId id="308" r:id="rId40"/>
    <p:sldId id="310" r:id="rId41"/>
    <p:sldId id="312" r:id="rId42"/>
    <p:sldId id="322" r:id="rId43"/>
    <p:sldId id="311" r:id="rId44"/>
    <p:sldId id="313" r:id="rId45"/>
    <p:sldId id="316" r:id="rId46"/>
    <p:sldId id="317" r:id="rId47"/>
    <p:sldId id="318" r:id="rId48"/>
    <p:sldId id="319" r:id="rId49"/>
    <p:sldId id="315" r:id="rId50"/>
    <p:sldId id="314" r:id="rId51"/>
    <p:sldId id="320" r:id="rId52"/>
    <p:sldId id="327" r:id="rId53"/>
    <p:sldId id="328" r:id="rId54"/>
    <p:sldId id="331" r:id="rId55"/>
    <p:sldId id="332" r:id="rId56"/>
    <p:sldId id="333" r:id="rId57"/>
    <p:sldId id="329" r:id="rId58"/>
    <p:sldId id="336" r:id="rId59"/>
    <p:sldId id="337" r:id="rId60"/>
    <p:sldId id="342" r:id="rId61"/>
    <p:sldId id="335" r:id="rId62"/>
    <p:sldId id="334" r:id="rId63"/>
    <p:sldId id="338" r:id="rId64"/>
    <p:sldId id="339" r:id="rId65"/>
    <p:sldId id="340" r:id="rId66"/>
    <p:sldId id="341" r:id="rId67"/>
    <p:sldId id="321" r:id="rId68"/>
    <p:sldId id="343" r:id="rId69"/>
    <p:sldId id="330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00"/>
    <a:srgbClr val="FF66CC"/>
    <a:srgbClr val="FF6699"/>
    <a:srgbClr val="FF7C80"/>
    <a:srgbClr val="FFFF00"/>
    <a:srgbClr val="FF33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722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BBE416F-B2C3-4E52-8296-2518455EE6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716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230106-B54A-4504-A25D-FEF3D78AEE76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97E24-9453-4DBF-9BF4-6EA6260DA80B}" type="slidenum">
              <a:rPr lang="hu-HU"/>
              <a:pPr/>
              <a:t>1</a:t>
            </a:fld>
            <a:endParaRPr lang="hu-HU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DACD0-200D-4501-92F7-52A35F635555}" type="slidenum">
              <a:rPr lang="hu-HU"/>
              <a:pPr/>
              <a:t>10</a:t>
            </a:fld>
            <a:endParaRPr lang="hu-HU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579D3-0018-4D92-B7AA-C6B67F1AE372}" type="slidenum">
              <a:rPr lang="hu-HU"/>
              <a:pPr/>
              <a:t>15</a:t>
            </a:fld>
            <a:endParaRPr lang="hu-HU"/>
          </a:p>
        </p:txBody>
      </p:sp>
      <p:sp>
        <p:nvSpPr>
          <p:cNvPr id="82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B5126-DA74-4D3F-ACF4-67ADA0F534B6}" type="slidenum">
              <a:rPr lang="hu-HU"/>
              <a:pPr/>
              <a:t>16</a:t>
            </a:fld>
            <a:endParaRPr lang="hu-HU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AF83F-1275-4AE4-A081-B9AA9BF2A06B}" type="slidenum">
              <a:rPr lang="hu-HU"/>
              <a:pPr/>
              <a:t>17</a:t>
            </a:fld>
            <a:endParaRPr lang="hu-HU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9D3F6-89B6-41CA-97DE-179384683500}" type="slidenum">
              <a:rPr lang="hu-HU"/>
              <a:pPr/>
              <a:t>18</a:t>
            </a:fld>
            <a:endParaRPr lang="hu-HU"/>
          </a:p>
        </p:txBody>
      </p:sp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9F621-0333-4131-B877-29A1300C8209}" type="slidenum">
              <a:rPr lang="hu-HU"/>
              <a:pPr/>
              <a:t>19</a:t>
            </a:fld>
            <a:endParaRPr lang="hu-HU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096C7-03F6-4490-8FF4-A6F4CB078447}" type="slidenum">
              <a:rPr lang="hu-HU"/>
              <a:pPr/>
              <a:t>20</a:t>
            </a:fld>
            <a:endParaRPr lang="hu-HU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39841-8B15-4CC8-B041-A085779A8F17}" type="slidenum">
              <a:rPr lang="hu-HU"/>
              <a:pPr/>
              <a:t>21</a:t>
            </a:fld>
            <a:endParaRPr lang="hu-HU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357C4-E665-49AD-A6CA-80FBD5C920E2}" type="slidenum">
              <a:rPr lang="hu-HU"/>
              <a:pPr/>
              <a:t>22</a:t>
            </a:fld>
            <a:endParaRPr lang="hu-HU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1998E-0704-467A-8899-289711844985}" type="slidenum">
              <a:rPr lang="hu-HU"/>
              <a:pPr/>
              <a:t>23</a:t>
            </a:fld>
            <a:endParaRPr lang="hu-HU"/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BB0A4-83FD-43E1-AD47-3D7619C51411}" type="slidenum">
              <a:rPr lang="hu-HU"/>
              <a:pPr/>
              <a:t>2</a:t>
            </a:fld>
            <a:endParaRPr lang="hu-HU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726C8-4CD0-4ABF-957D-D29060781967}" type="slidenum">
              <a:rPr lang="hu-HU"/>
              <a:pPr/>
              <a:t>24</a:t>
            </a:fld>
            <a:endParaRPr lang="hu-HU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A48B2-496C-4D15-AF40-CAC733AC1097}" type="slidenum">
              <a:rPr lang="hu-HU"/>
              <a:pPr/>
              <a:t>25</a:t>
            </a:fld>
            <a:endParaRPr lang="hu-HU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D3994-9ECF-4039-9A26-282E5D43D242}" type="slidenum">
              <a:rPr lang="hu-HU"/>
              <a:pPr/>
              <a:t>26</a:t>
            </a:fld>
            <a:endParaRPr lang="hu-HU"/>
          </a:p>
        </p:txBody>
      </p:sp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AC524-7668-4D5A-95AC-E8003C8522A4}" type="slidenum">
              <a:rPr lang="hu-HU"/>
              <a:pPr/>
              <a:t>27</a:t>
            </a:fld>
            <a:endParaRPr lang="hu-HU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4C24-FF53-4976-9D2D-56A2AF1A352D}" type="slidenum">
              <a:rPr lang="hu-HU"/>
              <a:pPr/>
              <a:t>28</a:t>
            </a:fld>
            <a:endParaRPr lang="hu-HU"/>
          </a:p>
        </p:txBody>
      </p:sp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EF8D3-B324-47FD-A22B-905A5743B838}" type="slidenum">
              <a:rPr lang="hu-HU"/>
              <a:pPr/>
              <a:t>29</a:t>
            </a:fld>
            <a:endParaRPr lang="hu-HU"/>
          </a:p>
        </p:txBody>
      </p:sp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BCD2F-EE89-4DE3-9322-C0E5E64C743A}" type="slidenum">
              <a:rPr lang="hu-HU"/>
              <a:pPr/>
              <a:t>30</a:t>
            </a:fld>
            <a:endParaRPr lang="hu-HU"/>
          </a:p>
        </p:txBody>
      </p:sp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70811-EDDB-4469-B090-6112677BF111}" type="slidenum">
              <a:rPr lang="hu-HU"/>
              <a:pPr/>
              <a:t>31</a:t>
            </a:fld>
            <a:endParaRPr lang="hu-HU"/>
          </a:p>
        </p:txBody>
      </p:sp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20400-7FFB-4BB1-ABA4-0C6A1E2D29C6}" type="slidenum">
              <a:rPr lang="hu-HU"/>
              <a:pPr/>
              <a:t>32</a:t>
            </a:fld>
            <a:endParaRPr lang="hu-HU"/>
          </a:p>
        </p:txBody>
      </p:sp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4042A-7A3D-432E-84B0-80E16784ECB6}" type="slidenum">
              <a:rPr lang="hu-HU"/>
              <a:pPr/>
              <a:t>33</a:t>
            </a:fld>
            <a:endParaRPr lang="hu-HU"/>
          </a:p>
        </p:txBody>
      </p:sp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E32D6-3483-4445-9683-94985F078089}" type="slidenum">
              <a:rPr lang="hu-HU"/>
              <a:pPr/>
              <a:t>3</a:t>
            </a:fld>
            <a:endParaRPr lang="hu-HU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E036E-7D86-44A4-B061-A712DEF0221D}" type="slidenum">
              <a:rPr lang="hu-HU"/>
              <a:pPr/>
              <a:t>34</a:t>
            </a:fld>
            <a:endParaRPr lang="hu-HU"/>
          </a:p>
        </p:txBody>
      </p:sp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CE839-5865-4F77-9EFF-ABAA3ADC7AAB}" type="slidenum">
              <a:rPr lang="hu-HU"/>
              <a:pPr/>
              <a:t>35</a:t>
            </a:fld>
            <a:endParaRPr lang="hu-HU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8C912-80D8-42B0-9074-89B8655A7CE9}" type="slidenum">
              <a:rPr lang="hu-HU"/>
              <a:pPr/>
              <a:t>36</a:t>
            </a:fld>
            <a:endParaRPr lang="hu-HU"/>
          </a:p>
        </p:txBody>
      </p:sp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DBE76-63C9-4C14-94A0-A4EEF27A287D}" type="slidenum">
              <a:rPr lang="hu-HU"/>
              <a:pPr/>
              <a:t>37</a:t>
            </a:fld>
            <a:endParaRPr lang="hu-HU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D446E-E882-48BE-9958-4A1440566ABE}" type="slidenum">
              <a:rPr lang="hu-HU"/>
              <a:pPr/>
              <a:t>38</a:t>
            </a:fld>
            <a:endParaRPr lang="hu-HU"/>
          </a:p>
        </p:txBody>
      </p:sp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EA19F-FA3F-4F49-9662-C15C61A0C6A5}" type="slidenum">
              <a:rPr lang="hu-HU"/>
              <a:pPr/>
              <a:t>39</a:t>
            </a:fld>
            <a:endParaRPr lang="hu-HU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7E0C2-2AD5-4081-ADC6-32383C68A3A5}" type="slidenum">
              <a:rPr lang="hu-HU"/>
              <a:pPr/>
              <a:t>40</a:t>
            </a:fld>
            <a:endParaRPr lang="hu-HU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575A0-3EC1-4C0C-86FA-C4D8E26EAFC9}" type="slidenum">
              <a:rPr lang="hu-HU"/>
              <a:pPr/>
              <a:t>41</a:t>
            </a:fld>
            <a:endParaRPr lang="hu-HU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FC045-F923-4A9A-99EE-48F7520D5577}" type="slidenum">
              <a:rPr lang="hu-HU"/>
              <a:pPr/>
              <a:t>42</a:t>
            </a:fld>
            <a:endParaRPr lang="hu-HU"/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E0416-4E69-48EF-B6DD-4D50CF9F2DFB}" type="slidenum">
              <a:rPr lang="hu-HU"/>
              <a:pPr/>
              <a:t>43</a:t>
            </a:fld>
            <a:endParaRPr lang="hu-HU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32097-88DA-4C03-9801-AD0FF04A3CB1}" type="slidenum">
              <a:rPr lang="hu-HU"/>
              <a:pPr/>
              <a:t>4</a:t>
            </a:fld>
            <a:endParaRPr lang="hu-HU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4FCC8-CBDE-4899-BD45-15449FC74A0B}" type="slidenum">
              <a:rPr lang="hu-HU"/>
              <a:pPr/>
              <a:t>44</a:t>
            </a:fld>
            <a:endParaRPr lang="hu-HU"/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921A8-251A-4E9D-A6B2-B8BA4FEA87AB}" type="slidenum">
              <a:rPr lang="hu-HU"/>
              <a:pPr/>
              <a:t>45</a:t>
            </a:fld>
            <a:endParaRPr lang="hu-HU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12E8E-1295-4BB3-B11D-6EC795134B15}" type="slidenum">
              <a:rPr lang="hu-HU"/>
              <a:pPr/>
              <a:t>46</a:t>
            </a:fld>
            <a:endParaRPr lang="hu-HU"/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5ABF7-2DB0-4562-89E6-AB6A177B7548}" type="slidenum">
              <a:rPr lang="hu-HU"/>
              <a:pPr/>
              <a:t>47</a:t>
            </a:fld>
            <a:endParaRPr lang="hu-HU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A06EA-6ED4-4F17-A1F3-DD124AFE4A5C}" type="slidenum">
              <a:rPr lang="hu-HU"/>
              <a:pPr/>
              <a:t>48</a:t>
            </a:fld>
            <a:endParaRPr lang="hu-HU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1A30E-DD03-4491-A57E-ACFB6A855135}" type="slidenum">
              <a:rPr lang="hu-HU"/>
              <a:pPr/>
              <a:t>49</a:t>
            </a:fld>
            <a:endParaRPr lang="hu-HU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5B0A3-4226-4C94-AD6B-0D381D293135}" type="slidenum">
              <a:rPr lang="hu-HU"/>
              <a:pPr/>
              <a:t>50</a:t>
            </a:fld>
            <a:endParaRPr lang="hu-HU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26697-F29B-4555-AB4F-342B11F42033}" type="slidenum">
              <a:rPr lang="hu-HU"/>
              <a:pPr/>
              <a:t>51</a:t>
            </a:fld>
            <a:endParaRPr lang="hu-HU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1D276-78B1-435F-A7E7-B35BCD42EDF6}" type="slidenum">
              <a:rPr lang="hu-HU"/>
              <a:pPr/>
              <a:t>67</a:t>
            </a:fld>
            <a:endParaRPr lang="hu-HU"/>
          </a:p>
        </p:txBody>
      </p:sp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C84F0-FFE3-45A3-AD45-335694BCB984}" type="slidenum">
              <a:rPr lang="hu-HU"/>
              <a:pPr/>
              <a:t>5</a:t>
            </a:fld>
            <a:endParaRPr lang="hu-HU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3D5A3-4684-409D-976F-B26EF826D2D1}" type="slidenum">
              <a:rPr lang="hu-HU"/>
              <a:pPr/>
              <a:t>6</a:t>
            </a:fld>
            <a:endParaRPr lang="hu-HU"/>
          </a:p>
        </p:txBody>
      </p:sp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9EE3F-7FB2-4FF6-BEAC-4CC35027595C}" type="slidenum">
              <a:rPr lang="hu-HU"/>
              <a:pPr/>
              <a:t>7</a:t>
            </a:fld>
            <a:endParaRPr lang="hu-HU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40BFC-31F7-44C2-BDC7-4F10D0F4B66B}" type="slidenum">
              <a:rPr lang="hu-HU"/>
              <a:pPr/>
              <a:t>8</a:t>
            </a:fld>
            <a:endParaRPr lang="hu-HU"/>
          </a:p>
        </p:txBody>
      </p:sp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37F13-A786-4B49-9356-3A848B462B4A}" type="slidenum">
              <a:rPr lang="hu-HU"/>
              <a:pPr/>
              <a:t>9</a:t>
            </a:fld>
            <a:endParaRPr lang="hu-HU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hu-HU"/>
          </a:p>
        </p:txBody>
      </p:sp>
      <p:pic>
        <p:nvPicPr>
          <p:cNvPr id="70659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7066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hu-HU"/>
          </a:p>
        </p:txBody>
      </p:sp>
      <p:pic>
        <p:nvPicPr>
          <p:cNvPr id="70661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706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9FBCF9-A73C-4812-84BD-8C7D11270DC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6B128-C574-4C7E-B071-7A57CF51C44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6D036-B01F-4785-B9D7-B7BC60A491B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AA157-D95F-452F-8DB8-A0D926A486C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C7602-5C80-4EBA-B9C1-D97F30AFEA0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63675-88AA-475C-B153-A5ADB2B4CE3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98F5F-B694-4E5D-8DCB-9A9298F29B1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B9DEB-E249-4DC2-A14E-9A4E122279B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2426D-B607-4F60-80B3-C70610B34D2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A082E-EB26-4476-A894-79A43F714EE2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171AF-0415-4F88-A276-83D29058273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hu-HU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69636" name="Picture 4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69637" name="Picture 5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D9539D-AACD-41AF-9091-76C56BEDAAF3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hu.wikipedia.org/wiki/F%C3%A1jl:Color_temperatur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5/Aberration_chromatique_x2.jpg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commons.wikimedia.org/wiki/File:ABERR4.svg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spottr.hu/2009/02/10/jatssz-a-fenyekkel-2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spottr.hu/2009/02/10/jatssz-a-fenyekkel-2/" TargetMode="External"/><Relationship Id="rId3" Type="http://schemas.openxmlformats.org/officeDocument/2006/relationships/hyperlink" Target="http://www.fotoonline.hu/article.php?id=964" TargetMode="External"/><Relationship Id="rId7" Type="http://schemas.openxmlformats.org/officeDocument/2006/relationships/hyperlink" Target="http://corvinus.dnsalias.net/fotosuli/zarsebesseg.htm" TargetMode="External"/><Relationship Id="rId2" Type="http://schemas.openxmlformats.org/officeDocument/2006/relationships/hyperlink" Target="http://www.tesztpad.hu/hirs_megapixelhalhaszasutanjohetazisohabor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tozz-alkoss.info/images/modulok/oktatas/foto.html" TargetMode="External"/><Relationship Id="rId5" Type="http://schemas.openxmlformats.org/officeDocument/2006/relationships/hyperlink" Target="http://www.fotoagora.hu/index.php?option=com_content&amp;task=view&amp;id=15&amp;Itemid=1" TargetMode="External"/><Relationship Id="rId4" Type="http://schemas.openxmlformats.org/officeDocument/2006/relationships/hyperlink" Target="http://hu.wikipedia.org/wiki/Sz%C3%ADnh%C5%91m%C3%A9rs%C3%A9klet" TargetMode="External"/><Relationship Id="rId9" Type="http://schemas.openxmlformats.org/officeDocument/2006/relationships/hyperlink" Target="http://fotozz.hu/fotot_megmutat?Foto_ID=4087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Prezentáció és Grafika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Pixelgrafikus programok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Hatszoros</a:t>
            </a:r>
          </a:p>
          <a:p>
            <a:pPr>
              <a:buFont typeface="Wingdings" pitchFamily="2" charset="2"/>
              <a:buNone/>
            </a:pPr>
            <a:r>
              <a:rPr lang="hu-HU"/>
              <a:t>nagyítás</a:t>
            </a:r>
          </a:p>
        </p:txBody>
      </p:sp>
      <p:pic>
        <p:nvPicPr>
          <p:cNvPr id="24580" name="Picture 4" descr="3Db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981200"/>
            <a:ext cx="4194175" cy="445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Pixelgrafikus programok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2"/>
          <a:srcRect t="4362" b="32820"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Pixelgrafikus programok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620000" cy="4772025"/>
          </a:xfrm>
        </p:spPr>
        <p:txBody>
          <a:bodyPr/>
          <a:lstStyle/>
          <a:p>
            <a:endParaRPr lang="hu-HU"/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/>
          <a:srcRect t="4330" b="32668"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Pixelgrafikus programok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620000" cy="4772025"/>
          </a:xfrm>
        </p:spPr>
        <p:txBody>
          <a:bodyPr/>
          <a:lstStyle/>
          <a:p>
            <a:endParaRPr lang="hu-HU"/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2"/>
          <a:srcRect t="21320" b="15842"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Pixelgrafikus programok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620000" cy="4772025"/>
          </a:xfrm>
        </p:spPr>
        <p:txBody>
          <a:bodyPr/>
          <a:lstStyle/>
          <a:p>
            <a:endParaRPr lang="hu-HU"/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2"/>
          <a:srcRect t="4330" r="6250" b="36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Pixelgrafikus programok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/>
              <a:t>Bármely geometriai alakzatot pixelek halmazává konvertál (és így ment el) a program. </a:t>
            </a:r>
          </a:p>
          <a:p>
            <a:pPr>
              <a:lnSpc>
                <a:spcPct val="90000"/>
              </a:lnSpc>
            </a:pPr>
            <a:r>
              <a:rPr lang="hu-HU" sz="2400"/>
              <a:t>A kép minden egyes pontját tárolja a program; nagyon nagy méretű a fájl. </a:t>
            </a:r>
          </a:p>
          <a:p>
            <a:pPr>
              <a:lnSpc>
                <a:spcPct val="90000"/>
              </a:lnSpc>
            </a:pPr>
            <a:r>
              <a:rPr lang="hu-HU" sz="2400"/>
              <a:t>Fejlettebb pixelgrafikus programok rétegeket is használnak</a:t>
            </a:r>
          </a:p>
          <a:p>
            <a:pPr>
              <a:lnSpc>
                <a:spcPct val="90000"/>
              </a:lnSpc>
            </a:pPr>
            <a:r>
              <a:rPr lang="hu-HU" sz="2400"/>
              <a:t>Széles eszköztár a képek manipulálásához (retusálás, fotolabor, speciális effektusok)</a:t>
            </a:r>
          </a:p>
          <a:p>
            <a:pPr>
              <a:lnSpc>
                <a:spcPct val="90000"/>
              </a:lnSpc>
            </a:pPr>
            <a:r>
              <a:rPr lang="hu-HU" sz="2400"/>
              <a:t>Maszkolási lehetőség</a:t>
            </a:r>
          </a:p>
          <a:p>
            <a:pPr>
              <a:lnSpc>
                <a:spcPct val="90000"/>
              </a:lnSpc>
            </a:pPr>
            <a:r>
              <a:rPr lang="hu-HU" sz="2400"/>
              <a:t>Otthoni felhasználástól a nyomdai előkészítésig, illetve művészeti alkotások előállításáig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Pixelgrafikus programok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Adobe Photoshop (Elements)</a:t>
            </a:r>
          </a:p>
          <a:p>
            <a:r>
              <a:rPr lang="hu-HU"/>
              <a:t>Paint Shop Pro </a:t>
            </a:r>
          </a:p>
          <a:p>
            <a:r>
              <a:rPr lang="hu-HU"/>
              <a:t>Corel PhotoPaint</a:t>
            </a:r>
          </a:p>
          <a:p>
            <a:r>
              <a:rPr lang="hu-HU"/>
              <a:t>Micrografix Picture Publisher</a:t>
            </a:r>
          </a:p>
          <a:p>
            <a:r>
              <a:rPr lang="hu-HU"/>
              <a:t>Microsoft Paint</a:t>
            </a:r>
          </a:p>
          <a:p>
            <a:r>
              <a:rPr lang="hu-HU"/>
              <a:t>GIMP</a:t>
            </a:r>
          </a:p>
          <a:p>
            <a:r>
              <a:rPr lang="hu-HU"/>
              <a:t>...</a:t>
            </a:r>
          </a:p>
          <a:p>
            <a:r>
              <a:rPr lang="hu-HU"/>
              <a:t>Katalogizáló, képnézegető programok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Vektorgrafikus programok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Objektumokból épül fel egy kép</a:t>
            </a:r>
          </a:p>
          <a:p>
            <a:r>
              <a:rPr lang="hu-HU"/>
              <a:t>Ezek koordinátáit tárolja a program, ezért a fájl mérete kicsi </a:t>
            </a:r>
          </a:p>
          <a:p>
            <a:r>
              <a:rPr lang="hu-HU"/>
              <a:t>Például: CorelDraw, Adobe Illustrator</a:t>
            </a:r>
          </a:p>
          <a:p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ore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7467600" cy="51181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Vektorgrafikus programok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objektumok többnyire geometriaiak (vonalak, négyszögek, ellipszisek, ...)</a:t>
            </a:r>
          </a:p>
          <a:p>
            <a:r>
              <a:rPr lang="hu-HU"/>
              <a:t>Az objektumoknak tulajdonságaik vannak  (vonal színe, az objektum ”kitöltése" ...)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Számítógépes grafika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Képek a számítógépen</a:t>
            </a:r>
          </a:p>
          <a:p>
            <a:r>
              <a:rPr lang="hu-HU"/>
              <a:t>Pixelgrafikus programok</a:t>
            </a:r>
          </a:p>
          <a:p>
            <a:r>
              <a:rPr lang="hu-HU"/>
              <a:t>Vektorgrafikus programok</a:t>
            </a:r>
          </a:p>
          <a:p>
            <a:r>
              <a:rPr lang="hu-HU"/>
              <a:t>Grafikonok (Business Graphics)</a:t>
            </a:r>
          </a:p>
          <a:p>
            <a:r>
              <a:rPr lang="hu-HU"/>
              <a:t>Prezentációs grafika</a:t>
            </a:r>
          </a:p>
          <a:p>
            <a:r>
              <a:rPr lang="hu-HU"/>
              <a:t>Grafikus fájltípusok</a:t>
            </a:r>
          </a:p>
          <a:p>
            <a:r>
              <a:rPr lang="hu-HU"/>
              <a:t>Digitális (és analóg) fényképezőgépek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Vektorgrafikus programok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Az objektumok alakját és tulajdonságait megváltoztathatjuk </a:t>
            </a:r>
          </a:p>
          <a:p>
            <a:r>
              <a:rPr lang="hu-HU"/>
              <a:t>A képeknek nincs saját felbontásuk; skálázhatók és eszközfüggetlenek - ha átméretezünk egy képet, nem lesz cakkos.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vecto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00200"/>
            <a:ext cx="5181600" cy="4849813"/>
          </a:xfrm>
          <a:prstGeom prst="rect">
            <a:avLst/>
          </a:prstGeom>
          <a:noFill/>
        </p:spPr>
      </p:pic>
      <p:pic>
        <p:nvPicPr>
          <p:cNvPr id="32770" name="Picture 2" descr="vecto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81000"/>
            <a:ext cx="2667000" cy="2463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Vektorgrafikus programok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Computer-aided design (CAD): speciális eset, tervrajzok készítése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28675"/>
            <a:ext cx="7467600" cy="52006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Grafikonok </a:t>
            </a:r>
            <a:br>
              <a:rPr lang="hu-HU"/>
            </a:br>
            <a:r>
              <a:rPr lang="hu-HU"/>
              <a:t>(Business Graphics)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Számok, összetett adathalmazok szemléltetése, összegzése különböző formában</a:t>
            </a:r>
          </a:p>
          <a:p>
            <a:r>
              <a:rPr lang="hu-HU"/>
              <a:t>Szavak, adatok, képek, nyilak, egyéb szimbólumok használata </a:t>
            </a:r>
          </a:p>
          <a:p>
            <a:r>
              <a:rPr lang="hu-HU"/>
              <a:t>A legtöbb táblázatkezelő programban könnyen elkészíthetők.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grafikon előkészítése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Egy gondolat - egy táblázat - egy grafikon</a:t>
            </a:r>
          </a:p>
          <a:p>
            <a:pPr>
              <a:lnSpc>
                <a:spcPct val="230000"/>
              </a:lnSpc>
            </a:pPr>
            <a:r>
              <a:rPr lang="hu-HU"/>
              <a:t>A jellemzők meghatározása</a:t>
            </a:r>
          </a:p>
          <a:p>
            <a:r>
              <a:rPr lang="hu-HU"/>
              <a:t>Az adatok összegyűjtése</a:t>
            </a:r>
          </a:p>
          <a:p>
            <a:r>
              <a:rPr lang="hu-HU"/>
              <a:t>A megfelelő diagramtípus kiválasztása</a:t>
            </a:r>
          </a:p>
          <a:p>
            <a:r>
              <a:rPr lang="hu-HU"/>
              <a:t>A diagram megvalósítása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Mikor melyik típust használjuk?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8" name="Picture 4" descr="char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7467600" cy="44481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Vonalas diagramok </a:t>
            </a:r>
            <a:br>
              <a:rPr lang="hu-HU"/>
            </a:br>
            <a:r>
              <a:rPr lang="hu-HU"/>
              <a:t>(Line Graphs)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Trendek (általános változások) ábrázolása egy időintervallumban, sok adat esetén</a:t>
            </a:r>
          </a:p>
          <a:p>
            <a:r>
              <a:rPr lang="hu-HU"/>
              <a:t>Emelkedő és ereszkedő vonalak</a:t>
            </a:r>
          </a:p>
          <a:p>
            <a:r>
              <a:rPr lang="hu-HU"/>
              <a:t>Vizszintes tengely (“x-tengely”): időegységek (napok, hónapok, évek)</a:t>
            </a:r>
          </a:p>
          <a:p>
            <a:r>
              <a:rPr lang="hu-HU"/>
              <a:t>Függőleges tengely (“y-tengely”): a mennyiségek mért értékei (pl. forint)</a:t>
            </a:r>
          </a:p>
          <a:p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Vonalas diagramok - példa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2" name="Picture 4" descr="ch1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752600"/>
            <a:ext cx="4800600" cy="41624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Oszlopdiagram (Bar Graph)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Ugyanaz,  </a:t>
            </a:r>
          </a:p>
          <a:p>
            <a:pPr>
              <a:buFont typeface="Wingdings" pitchFamily="2" charset="2"/>
              <a:buNone/>
            </a:pPr>
            <a:r>
              <a:rPr lang="hu-HU"/>
              <a:t>mint a  </a:t>
            </a:r>
          </a:p>
          <a:p>
            <a:pPr>
              <a:buFont typeface="Wingdings" pitchFamily="2" charset="2"/>
              <a:buNone/>
            </a:pPr>
            <a:r>
              <a:rPr lang="hu-HU"/>
              <a:t>vonaldiagram</a:t>
            </a:r>
          </a:p>
          <a:p>
            <a:pPr>
              <a:buFont typeface="Wingdings" pitchFamily="2" charset="2"/>
              <a:buNone/>
            </a:pPr>
            <a:endParaRPr lang="hu-HU"/>
          </a:p>
        </p:txBody>
      </p:sp>
      <p:pic>
        <p:nvPicPr>
          <p:cNvPr id="6148" name="Picture 4" descr="ch10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4267200" cy="42195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Képek a számítógépen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monitorok a képet mint pontok halmazát jelenítik meg </a:t>
            </a:r>
          </a:p>
          <a:p>
            <a:r>
              <a:rPr lang="hu-HU"/>
              <a:t>Egy pont neve: pixel </a:t>
            </a:r>
          </a:p>
          <a:p>
            <a:r>
              <a:rPr lang="hu-HU"/>
              <a:t>Fekete-fehér képernyőn bármely pixel fekete vagy fehér (szürke?) </a:t>
            </a:r>
          </a:p>
          <a:p>
            <a:r>
              <a:rPr lang="hu-HU"/>
              <a:t>Színes monitoron 4(!), 16, 256, 65 ezer  vagy 16 millió szín egy időben</a:t>
            </a:r>
          </a:p>
          <a:p>
            <a:r>
              <a:rPr lang="hu-HU"/>
              <a:t>Nyomtatásban 4 milliárd szín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Tortadiagram (Pie Chart)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Milyen arányban oszlik fel az egész részekre. </a:t>
            </a:r>
          </a:p>
        </p:txBody>
      </p:sp>
      <p:pic>
        <p:nvPicPr>
          <p:cNvPr id="5124" name="Picture 4" descr="ch10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429000"/>
            <a:ext cx="64770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Felszín-grafikon (surface)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132" name="Picture 4" descr="Image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00200"/>
            <a:ext cx="7620000" cy="47767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Scatter-plot - mérési eredmények ábrázolására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Két változó</a:t>
            </a:r>
          </a:p>
          <a:p>
            <a:pPr>
              <a:buFont typeface="Wingdings" pitchFamily="2" charset="2"/>
              <a:buNone/>
            </a:pPr>
            <a:r>
              <a:rPr lang="hu-HU"/>
              <a:t>kapcsolata</a:t>
            </a:r>
          </a:p>
          <a:p>
            <a:pPr>
              <a:buFont typeface="Wingdings" pitchFamily="2" charset="2"/>
              <a:buNone/>
            </a:pPr>
            <a:r>
              <a:rPr lang="hu-HU"/>
              <a:t>vizsgálható</a:t>
            </a:r>
          </a:p>
          <a:p>
            <a:pPr>
              <a:buFont typeface="Wingdings" pitchFamily="2" charset="2"/>
              <a:buNone/>
            </a:pPr>
            <a:r>
              <a:rPr lang="hu-HU"/>
              <a:t>(trendvonal,</a:t>
            </a:r>
          </a:p>
          <a:p>
            <a:pPr>
              <a:buFont typeface="Wingdings" pitchFamily="2" charset="2"/>
              <a:buNone/>
            </a:pPr>
            <a:r>
              <a:rPr lang="hu-HU"/>
              <a:t>korreláció)</a:t>
            </a:r>
          </a:p>
        </p:txBody>
      </p:sp>
      <p:pic>
        <p:nvPicPr>
          <p:cNvPr id="49156" name="Picture 4" descr="Image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752600"/>
            <a:ext cx="5334000" cy="41259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Radar (sugár) grafikon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 sz="2800"/>
              <a:t>Távol-Keleten </a:t>
            </a:r>
          </a:p>
          <a:p>
            <a:pPr>
              <a:buFont typeface="Wingdings" pitchFamily="2" charset="2"/>
              <a:buNone/>
            </a:pPr>
            <a:r>
              <a:rPr lang="hu-HU" sz="2800"/>
              <a:t>kedvelt; </a:t>
            </a:r>
          </a:p>
          <a:p>
            <a:pPr>
              <a:buFont typeface="Wingdings" pitchFamily="2" charset="2"/>
              <a:buNone/>
            </a:pPr>
            <a:endParaRPr lang="hu-HU" sz="2800"/>
          </a:p>
          <a:p>
            <a:pPr>
              <a:buFont typeface="Wingdings" pitchFamily="2" charset="2"/>
              <a:buNone/>
            </a:pPr>
            <a:r>
              <a:rPr lang="hu-HU" sz="2800"/>
              <a:t>speciális </a:t>
            </a:r>
          </a:p>
          <a:p>
            <a:pPr>
              <a:buFont typeface="Wingdings" pitchFamily="2" charset="2"/>
              <a:buNone/>
            </a:pPr>
            <a:r>
              <a:rPr lang="hu-HU" sz="2800"/>
              <a:t>műszaki </a:t>
            </a:r>
          </a:p>
          <a:p>
            <a:pPr>
              <a:buFont typeface="Wingdings" pitchFamily="2" charset="2"/>
              <a:buNone/>
            </a:pPr>
            <a:r>
              <a:rPr lang="hu-HU" sz="2800"/>
              <a:t>alkalmazásokra</a:t>
            </a:r>
          </a:p>
          <a:p>
            <a:pPr>
              <a:buFont typeface="Wingdings" pitchFamily="2" charset="2"/>
              <a:buNone/>
            </a:pPr>
            <a:r>
              <a:rPr lang="hu-HU" sz="2800"/>
              <a:t>jó, például</a:t>
            </a:r>
          </a:p>
          <a:p>
            <a:pPr>
              <a:buFont typeface="Wingdings" pitchFamily="2" charset="2"/>
              <a:buNone/>
            </a:pPr>
            <a:r>
              <a:rPr lang="hu-HU" sz="2800"/>
              <a:t>mikrofon-</a:t>
            </a:r>
          </a:p>
          <a:p>
            <a:pPr>
              <a:buFont typeface="Wingdings" pitchFamily="2" charset="2"/>
              <a:buNone/>
            </a:pPr>
            <a:r>
              <a:rPr lang="hu-HU" sz="2800"/>
              <a:t>karakterisztika</a:t>
            </a:r>
            <a:endParaRPr lang="hu-HU" sz="3600"/>
          </a:p>
        </p:txBody>
      </p:sp>
      <p:pic>
        <p:nvPicPr>
          <p:cNvPr id="50180" name="Picture 4" descr="Image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828800"/>
            <a:ext cx="4978400" cy="38719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Perec diagram (doughnut)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Ugyanaz,</a:t>
            </a:r>
          </a:p>
          <a:p>
            <a:pPr>
              <a:buFont typeface="Wingdings" pitchFamily="2" charset="2"/>
              <a:buNone/>
            </a:pPr>
            <a:r>
              <a:rPr lang="hu-HU"/>
              <a:t>mint a </a:t>
            </a:r>
          </a:p>
          <a:p>
            <a:pPr>
              <a:buFont typeface="Wingdings" pitchFamily="2" charset="2"/>
              <a:buNone/>
            </a:pPr>
            <a:r>
              <a:rPr lang="hu-HU"/>
              <a:t>torta, de</a:t>
            </a:r>
          </a:p>
          <a:p>
            <a:pPr>
              <a:buFont typeface="Wingdings" pitchFamily="2" charset="2"/>
              <a:buNone/>
            </a:pPr>
            <a:r>
              <a:rPr lang="hu-HU"/>
              <a:t>több adat-</a:t>
            </a:r>
          </a:p>
          <a:p>
            <a:pPr>
              <a:buFont typeface="Wingdings" pitchFamily="2" charset="2"/>
              <a:buNone/>
            </a:pPr>
            <a:r>
              <a:rPr lang="hu-HU"/>
              <a:t>sort is</a:t>
            </a:r>
          </a:p>
          <a:p>
            <a:pPr>
              <a:buFont typeface="Wingdings" pitchFamily="2" charset="2"/>
              <a:buNone/>
            </a:pPr>
            <a:r>
              <a:rPr lang="hu-HU"/>
              <a:t>tartalmaz</a:t>
            </a:r>
          </a:p>
          <a:p>
            <a:pPr>
              <a:buFont typeface="Wingdings" pitchFamily="2" charset="2"/>
              <a:buNone/>
            </a:pPr>
            <a:endParaRPr lang="hu-HU"/>
          </a:p>
        </p:txBody>
      </p:sp>
      <p:pic>
        <p:nvPicPr>
          <p:cNvPr id="51204" name="Picture 4" descr="Image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752600"/>
            <a:ext cx="5402262" cy="45481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Gyertyadiagram (Hi-Lo)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Min, max,</a:t>
            </a:r>
          </a:p>
          <a:p>
            <a:pPr>
              <a:buFont typeface="Wingdings" pitchFamily="2" charset="2"/>
              <a:buNone/>
            </a:pPr>
            <a:r>
              <a:rPr lang="hu-HU"/>
              <a:t>záróérték</a:t>
            </a:r>
          </a:p>
          <a:p>
            <a:pPr>
              <a:buFont typeface="Wingdings" pitchFamily="2" charset="2"/>
              <a:buNone/>
            </a:pPr>
            <a:r>
              <a:rPr lang="hu-HU"/>
              <a:t>(bankok!)</a:t>
            </a:r>
          </a:p>
          <a:p>
            <a:pPr>
              <a:buFont typeface="Wingdings" pitchFamily="2" charset="2"/>
              <a:buNone/>
            </a:pPr>
            <a:endParaRPr lang="hu-HU"/>
          </a:p>
          <a:p>
            <a:pPr>
              <a:buFont typeface="Wingdings" pitchFamily="2" charset="2"/>
              <a:buNone/>
            </a:pPr>
            <a:r>
              <a:rPr lang="hu-HU"/>
              <a:t>Min, max,</a:t>
            </a:r>
          </a:p>
          <a:p>
            <a:pPr>
              <a:buFont typeface="Wingdings" pitchFamily="2" charset="2"/>
              <a:buNone/>
            </a:pPr>
            <a:r>
              <a:rPr lang="hu-HU"/>
              <a:t>átlag</a:t>
            </a:r>
          </a:p>
          <a:p>
            <a:pPr>
              <a:buFont typeface="Wingdings" pitchFamily="2" charset="2"/>
              <a:buNone/>
            </a:pPr>
            <a:r>
              <a:rPr lang="hu-HU"/>
              <a:t>(statisztika)</a:t>
            </a:r>
          </a:p>
        </p:txBody>
      </p:sp>
      <p:pic>
        <p:nvPicPr>
          <p:cNvPr id="52228" name="Picture 4" descr="Image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55626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Prezentáció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Grafikonok, rajzok, diasorozatok készítése, szerkesztése </a:t>
            </a:r>
          </a:p>
          <a:p>
            <a:r>
              <a:rPr lang="hu-HU"/>
              <a:t>Különböző speciális hatások</a:t>
            </a:r>
          </a:p>
          <a:p>
            <a:r>
              <a:rPr lang="hu-HU"/>
              <a:t>Clip Art könyvtárak </a:t>
            </a:r>
          </a:p>
          <a:p>
            <a:r>
              <a:rPr lang="hu-HU"/>
              <a:t>Előre készített sablonok (templates) </a:t>
            </a:r>
          </a:p>
          <a:p>
            <a:r>
              <a:rPr lang="hu-HU"/>
              <a:t>Példa: Microsoft PowerPoint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ffec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09600"/>
            <a:ext cx="7696200" cy="59467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Számítógépes grafika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Realisztikus hatások: </a:t>
            </a:r>
          </a:p>
          <a:p>
            <a:r>
              <a:rPr lang="hu-HU"/>
              <a:t>Perspektíva </a:t>
            </a:r>
          </a:p>
          <a:p>
            <a:r>
              <a:rPr lang="hu-HU"/>
              <a:t>Árnyékolás </a:t>
            </a:r>
          </a:p>
          <a:p>
            <a:r>
              <a:rPr lang="hu-HU"/>
              <a:t>Atmoszféra (köd, pára, stb) </a:t>
            </a:r>
          </a:p>
          <a:p>
            <a:r>
              <a:rPr lang="hu-HU"/>
              <a:t>3-D szerkezeti hatás (pl. bőr) </a:t>
            </a:r>
          </a:p>
          <a:p>
            <a:r>
              <a:rPr lang="hu-HU"/>
              <a:t>drótváz, renderelés, textúra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Grafikus fájltípusok: pixelgrafikus fájlok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b="1">
                <a:solidFill>
                  <a:srgbClr val="FF3300"/>
                </a:solidFill>
              </a:rPr>
              <a:t>BMP</a:t>
            </a:r>
            <a:endParaRPr lang="hu-HU"/>
          </a:p>
          <a:p>
            <a:pPr lvl="1">
              <a:lnSpc>
                <a:spcPct val="90000"/>
              </a:lnSpc>
            </a:pPr>
            <a:r>
              <a:rPr lang="hu-HU"/>
              <a:t>Az MS Windows által használt formátum</a:t>
            </a:r>
          </a:p>
          <a:p>
            <a:pPr>
              <a:lnSpc>
                <a:spcPct val="90000"/>
              </a:lnSpc>
            </a:pPr>
            <a:r>
              <a:rPr lang="hu-HU" b="1">
                <a:solidFill>
                  <a:srgbClr val="FF3300"/>
                </a:solidFill>
              </a:rPr>
              <a:t>GIF</a:t>
            </a:r>
            <a:r>
              <a:rPr lang="hu-HU"/>
              <a:t> (Grafics Interchange Format)</a:t>
            </a:r>
          </a:p>
          <a:p>
            <a:pPr lvl="1">
              <a:lnSpc>
                <a:spcPct val="90000"/>
              </a:lnSpc>
            </a:pPr>
            <a:r>
              <a:rPr lang="hu-HU"/>
              <a:t> a WWW-n használt, tömörítést is tartalmaz</a:t>
            </a:r>
          </a:p>
          <a:p>
            <a:pPr lvl="1">
              <a:lnSpc>
                <a:spcPct val="90000"/>
              </a:lnSpc>
            </a:pPr>
            <a:r>
              <a:rPr lang="hu-HU"/>
              <a:t>Vonalas rajzokhoz, homogén felületekhez ideális</a:t>
            </a:r>
          </a:p>
          <a:p>
            <a:pPr>
              <a:lnSpc>
                <a:spcPct val="90000"/>
              </a:lnSpc>
            </a:pPr>
            <a:r>
              <a:rPr lang="hu-HU" b="1">
                <a:solidFill>
                  <a:srgbClr val="FF3300"/>
                </a:solidFill>
              </a:rPr>
              <a:t>PCX</a:t>
            </a:r>
            <a:endParaRPr lang="hu-HU"/>
          </a:p>
          <a:p>
            <a:pPr lvl="1">
              <a:lnSpc>
                <a:spcPct val="90000"/>
              </a:lnSpc>
            </a:pPr>
            <a:r>
              <a:rPr lang="hu-HU"/>
              <a:t>PC-ken használt, sok grafikus program, szkenner és fax is támogatja</a:t>
            </a:r>
          </a:p>
          <a:p>
            <a:pPr>
              <a:lnSpc>
                <a:spcPct val="90000"/>
              </a:lnSpc>
            </a:pPr>
            <a:endParaRPr lang="hu-HU"/>
          </a:p>
          <a:p>
            <a:pPr>
              <a:lnSpc>
                <a:spcPct val="90000"/>
              </a:lnSpc>
            </a:pPr>
            <a:endParaRPr lang="hu-H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solidFill>
                  <a:schemeClr val="tx1"/>
                </a:solidFill>
              </a:rPr>
              <a:t>Színek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Elsődleges színek: </a:t>
            </a:r>
            <a:r>
              <a:rPr lang="hu-HU" sz="2800">
                <a:solidFill>
                  <a:srgbClr val="FF0000"/>
                </a:solidFill>
              </a:rPr>
              <a:t>piros</a:t>
            </a:r>
            <a:r>
              <a:rPr lang="hu-HU" sz="2800"/>
              <a:t>, </a:t>
            </a:r>
            <a:r>
              <a:rPr lang="hu-HU" sz="2800">
                <a:solidFill>
                  <a:srgbClr val="00CC00"/>
                </a:solidFill>
              </a:rPr>
              <a:t>zöld</a:t>
            </a:r>
            <a:r>
              <a:rPr lang="hu-HU" sz="2800"/>
              <a:t>, </a:t>
            </a:r>
            <a:r>
              <a:rPr lang="hu-HU" sz="2800">
                <a:solidFill>
                  <a:srgbClr val="0000FF"/>
                </a:solidFill>
              </a:rPr>
              <a:t>kék</a:t>
            </a:r>
            <a:r>
              <a:rPr lang="hu-HU" sz="2800"/>
              <a:t>. A többi ezek keveréke. (RGB)</a:t>
            </a:r>
          </a:p>
          <a:p>
            <a:pPr>
              <a:lnSpc>
                <a:spcPct val="90000"/>
              </a:lnSpc>
            </a:pPr>
            <a:r>
              <a:rPr lang="hu-HU" sz="2800"/>
              <a:t>A színek száma attól függ, hogy a három alapszín hány szintjét lehet előállítani:</a:t>
            </a:r>
          </a:p>
          <a:p>
            <a:pPr>
              <a:lnSpc>
                <a:spcPct val="90000"/>
              </a:lnSpc>
            </a:pPr>
            <a:r>
              <a:rPr lang="hu-HU" sz="2800"/>
              <a:t>A piros 256 szintje, a zöld 256 szintje, a kék 256 szintje = 256^3 (16M) szín (színmélység) </a:t>
            </a:r>
          </a:p>
          <a:p>
            <a:pPr>
              <a:lnSpc>
                <a:spcPct val="90000"/>
              </a:lnSpc>
            </a:pPr>
            <a:r>
              <a:rPr lang="hu-HU" sz="2800"/>
              <a:t>Nyomtatásban: </a:t>
            </a:r>
            <a:r>
              <a:rPr lang="hu-HU" sz="2800">
                <a:solidFill>
                  <a:srgbClr val="66FFFF"/>
                </a:solidFill>
              </a:rPr>
              <a:t>világoskék</a:t>
            </a:r>
            <a:r>
              <a:rPr lang="hu-HU" sz="2800"/>
              <a:t>, </a:t>
            </a:r>
            <a:r>
              <a:rPr lang="hu-HU" sz="2800">
                <a:solidFill>
                  <a:srgbClr val="FF33CC"/>
                </a:solidFill>
              </a:rPr>
              <a:t>bíbor</a:t>
            </a:r>
            <a:r>
              <a:rPr lang="hu-HU" sz="2800"/>
              <a:t>, </a:t>
            </a:r>
            <a:r>
              <a:rPr lang="hu-HU" sz="2800">
                <a:solidFill>
                  <a:srgbClr val="FFFF00"/>
                </a:solidFill>
              </a:rPr>
              <a:t>sárga</a:t>
            </a:r>
            <a:r>
              <a:rPr lang="hu-HU" sz="2800"/>
              <a:t>, fekete (CMYK) </a:t>
            </a:r>
          </a:p>
          <a:p>
            <a:pPr lvl="1">
              <a:lnSpc>
                <a:spcPct val="90000"/>
              </a:lnSpc>
            </a:pPr>
            <a:r>
              <a:rPr lang="hu-HU" sz="2400"/>
              <a:t>fotó világoskék, fotó bíbor (meg ami még belefér)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Grafikus fájltípusok: pixelgrafikus fájlok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b="1">
                <a:solidFill>
                  <a:srgbClr val="FF3300"/>
                </a:solidFill>
              </a:rPr>
              <a:t>TIFF</a:t>
            </a:r>
            <a:r>
              <a:rPr lang="hu-HU"/>
              <a:t> (Tagged Image File Format) </a:t>
            </a:r>
          </a:p>
          <a:p>
            <a:pPr lvl="1">
              <a:lnSpc>
                <a:spcPct val="90000"/>
              </a:lnSpc>
            </a:pPr>
            <a:r>
              <a:rPr lang="hu-HU"/>
              <a:t>a legszélesebb körben használt (PC-n és Macintosh-on egyaránt)</a:t>
            </a:r>
          </a:p>
          <a:p>
            <a:pPr lvl="1">
              <a:lnSpc>
                <a:spcPct val="90000"/>
              </a:lnSpc>
            </a:pPr>
            <a:r>
              <a:rPr lang="hu-HU"/>
              <a:t>kiterjesztése: .tif</a:t>
            </a:r>
          </a:p>
          <a:p>
            <a:pPr lvl="1">
              <a:lnSpc>
                <a:spcPct val="90000"/>
              </a:lnSpc>
            </a:pPr>
            <a:r>
              <a:rPr lang="hu-HU"/>
              <a:t>Digitális fényképezők (kihalófélben)</a:t>
            </a:r>
          </a:p>
          <a:p>
            <a:pPr>
              <a:lnSpc>
                <a:spcPct val="90000"/>
              </a:lnSpc>
            </a:pPr>
            <a:r>
              <a:rPr lang="hu-HU" b="1">
                <a:solidFill>
                  <a:srgbClr val="FF3300"/>
                </a:solidFill>
              </a:rPr>
              <a:t>WMF</a:t>
            </a:r>
            <a:r>
              <a:rPr lang="hu-HU"/>
              <a:t> (Windows Metafile Format)</a:t>
            </a:r>
          </a:p>
          <a:p>
            <a:pPr lvl="1">
              <a:lnSpc>
                <a:spcPct val="90000"/>
              </a:lnSpc>
            </a:pPr>
            <a:r>
              <a:rPr lang="hu-HU"/>
              <a:t>Windows alkalmazásokban használt</a:t>
            </a:r>
          </a:p>
          <a:p>
            <a:pPr lvl="1">
              <a:lnSpc>
                <a:spcPct val="90000"/>
              </a:lnSpc>
            </a:pPr>
            <a:r>
              <a:rPr lang="hu-HU">
                <a:solidFill>
                  <a:srgbClr val="00CC00"/>
                </a:solidFill>
              </a:rPr>
              <a:t>Pixel</a:t>
            </a:r>
            <a:r>
              <a:rPr lang="hu-HU"/>
              <a:t>grafikus és </a:t>
            </a:r>
            <a:r>
              <a:rPr lang="hu-HU">
                <a:solidFill>
                  <a:srgbClr val="00CC00"/>
                </a:solidFill>
              </a:rPr>
              <a:t>vektor</a:t>
            </a:r>
            <a:r>
              <a:rPr lang="hu-HU"/>
              <a:t>grafikus fájlokat is tartalmazhat</a:t>
            </a:r>
          </a:p>
          <a:p>
            <a:pPr lvl="1">
              <a:lnSpc>
                <a:spcPct val="90000"/>
              </a:lnSpc>
            </a:pPr>
            <a:r>
              <a:rPr lang="hu-HU"/>
              <a:t>(katasztrófa tud lenni…)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Grafikus fájltípusok: pixelgrafikus fájlok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>
                <a:solidFill>
                  <a:srgbClr val="FF3300"/>
                </a:solidFill>
              </a:rPr>
              <a:t>PNG</a:t>
            </a:r>
            <a:r>
              <a:rPr lang="hu-HU"/>
              <a:t> (Portable Network Graphics)</a:t>
            </a:r>
          </a:p>
          <a:p>
            <a:pPr lvl="1"/>
            <a:r>
              <a:rPr lang="hu-HU"/>
              <a:t>pixelgrafikus formátum</a:t>
            </a:r>
          </a:p>
          <a:p>
            <a:pPr lvl="1"/>
            <a:r>
              <a:rPr lang="hu-HU"/>
              <a:t>a WWW-n a GIF helyettesítésére született</a:t>
            </a:r>
          </a:p>
          <a:p>
            <a:pPr lvl="1"/>
            <a:r>
              <a:rPr lang="hu-HU"/>
              <a:t>a GIF licensszel védett adattömörítő algoritmust használ(t), míg a PNG teljesen ingyenest</a:t>
            </a:r>
          </a:p>
          <a:p>
            <a:pPr lvl="1"/>
            <a:r>
              <a:rPr lang="hu-HU"/>
              <a:t>a Netscape Navigator és az Internet Explorer legújabb verziói már támogatják</a:t>
            </a:r>
          </a:p>
          <a:p>
            <a:pPr lvl="2"/>
            <a:r>
              <a:rPr lang="hu-HU"/>
              <a:t>… de így is ki fog halni… (szerintem)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Grafikus fájltípusok: pixelgrafikus fájlok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>
                <a:solidFill>
                  <a:srgbClr val="FF3300"/>
                </a:solidFill>
              </a:rPr>
              <a:t>RAW</a:t>
            </a:r>
            <a:r>
              <a:rPr lang="hu-HU"/>
              <a:t> (Portable Network Graphics)</a:t>
            </a:r>
          </a:p>
          <a:p>
            <a:pPr lvl="1"/>
            <a:r>
              <a:rPr lang="hu-HU"/>
              <a:t>a digitális fényképezőgépek natív formátuma </a:t>
            </a:r>
          </a:p>
          <a:p>
            <a:pPr lvl="1"/>
            <a:r>
              <a:rPr lang="hu-HU"/>
              <a:t>több mint 100 formátum (eddig)</a:t>
            </a:r>
          </a:p>
          <a:p>
            <a:pPr lvl="1"/>
            <a:r>
              <a:rPr lang="hu-HU"/>
              <a:t>gyártófüggő, típusfüggő</a:t>
            </a:r>
          </a:p>
          <a:p>
            <a:pPr lvl="1"/>
            <a:r>
              <a:rPr lang="hu-HU"/>
              <a:t>olyan, mint az előhívatlan negatív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Grafikus fájltípusok:</a:t>
            </a:r>
            <a:br>
              <a:rPr lang="hu-HU"/>
            </a:br>
            <a:r>
              <a:rPr lang="hu-HU"/>
              <a:t>vektorgrafikus fájlok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>
                <a:solidFill>
                  <a:srgbClr val="FF3300"/>
                </a:solidFill>
              </a:rPr>
              <a:t>CGM</a:t>
            </a:r>
            <a:r>
              <a:rPr lang="hu-HU"/>
              <a:t> (Computer Grafics Metafile)</a:t>
            </a:r>
          </a:p>
          <a:p>
            <a:pPr lvl="1"/>
            <a:r>
              <a:rPr lang="hu-HU"/>
              <a:t>széles körben támogatott és használt</a:t>
            </a:r>
          </a:p>
          <a:p>
            <a:r>
              <a:rPr lang="hu-HU" b="1">
                <a:solidFill>
                  <a:srgbClr val="FF3300"/>
                </a:solidFill>
              </a:rPr>
              <a:t>DXF</a:t>
            </a:r>
            <a:r>
              <a:rPr lang="hu-HU"/>
              <a:t> (Data Exchange File)</a:t>
            </a:r>
          </a:p>
          <a:p>
            <a:pPr lvl="1"/>
            <a:r>
              <a:rPr lang="hu-HU"/>
              <a:t>majdnem minden CAD rendszer támogatja</a:t>
            </a:r>
          </a:p>
          <a:p>
            <a:r>
              <a:rPr lang="hu-HU" b="1">
                <a:solidFill>
                  <a:srgbClr val="FF3300"/>
                </a:solidFill>
              </a:rPr>
              <a:t>PIC</a:t>
            </a:r>
            <a:r>
              <a:rPr lang="hu-HU"/>
              <a:t> (Lotus Picture File)</a:t>
            </a:r>
          </a:p>
          <a:p>
            <a:pPr lvl="1"/>
            <a:r>
              <a:rPr lang="hu-HU"/>
              <a:t>viszonylag egyszerű formátum, széles támogatottság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Tömörítések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>
                <a:solidFill>
                  <a:srgbClr val="FF3300"/>
                </a:solidFill>
              </a:rPr>
              <a:t>JPEG</a:t>
            </a:r>
            <a:r>
              <a:rPr lang="hu-HU"/>
              <a:t> (</a:t>
            </a:r>
            <a:r>
              <a:rPr lang="hu-HU" b="1" i="1"/>
              <a:t>J</a:t>
            </a:r>
            <a:r>
              <a:rPr lang="hu-HU" i="1"/>
              <a:t>oint </a:t>
            </a:r>
            <a:r>
              <a:rPr lang="hu-HU" b="1" i="1"/>
              <a:t>P</a:t>
            </a:r>
            <a:r>
              <a:rPr lang="hu-HU" i="1"/>
              <a:t>hotographic </a:t>
            </a:r>
            <a:r>
              <a:rPr lang="hu-HU" b="1" i="1"/>
              <a:t>E</a:t>
            </a:r>
            <a:r>
              <a:rPr lang="hu-HU" i="1"/>
              <a:t>xperts </a:t>
            </a:r>
            <a:r>
              <a:rPr lang="hu-HU" b="1" i="1"/>
              <a:t>G</a:t>
            </a:r>
            <a:r>
              <a:rPr lang="hu-HU" i="1"/>
              <a:t>roup)</a:t>
            </a:r>
          </a:p>
          <a:p>
            <a:pPr lvl="1"/>
            <a:r>
              <a:rPr lang="hu-HU"/>
              <a:t>adatvesztéssel járó tömörítés</a:t>
            </a:r>
          </a:p>
          <a:p>
            <a:pPr lvl="1"/>
            <a:r>
              <a:rPr lang="hu-HU"/>
              <a:t>az eredeti fájlméret akár 5%-ára is képes tömöríteni</a:t>
            </a:r>
          </a:p>
          <a:p>
            <a:pPr lvl="1"/>
            <a:r>
              <a:rPr lang="hu-HU"/>
              <a:t>bizonyos részletek a tömörítés során eltűnnek a képről</a:t>
            </a:r>
          </a:p>
          <a:p>
            <a:r>
              <a:rPr lang="hu-HU" i="1"/>
              <a:t>WMP, HD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Vízililiom1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16k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Vízililiom2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34925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12k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Vízililiom3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34925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6k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Vízililiom4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34925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3k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Animáció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Mozgás szimulálása állóképek egymást követő megjelenítésével</a:t>
            </a:r>
          </a:p>
          <a:p>
            <a:r>
              <a:rPr lang="hu-HU"/>
              <a:t>független képeket rak egymás után, ezzel a folyamatos mozgás illúzióját keltve</a:t>
            </a:r>
          </a:p>
          <a:p>
            <a:r>
              <a:rPr lang="hu-HU"/>
              <a:t>multimédia fontos része</a:t>
            </a:r>
          </a:p>
          <a:p>
            <a:r>
              <a:rPr lang="hu-HU"/>
              <a:t>VIDEO: folyamatos mozgást vesz fel, és azt töri szét diszkrét képekké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Felbontás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képernyő felbontása: hány pont van rajta.</a:t>
            </a:r>
          </a:p>
          <a:p>
            <a:r>
              <a:rPr lang="hu-HU"/>
              <a:t>Ha 800 sor van, és mindegyikben 600 pixel, akkor a képernyő felbontása  </a:t>
            </a:r>
            <a:br>
              <a:rPr lang="hu-HU"/>
            </a:br>
            <a:r>
              <a:rPr lang="hu-HU"/>
              <a:t>"800 x 600" (vagyis 480000 pixel)</a:t>
            </a:r>
          </a:p>
          <a:p>
            <a:r>
              <a:rPr lang="hu-HU"/>
              <a:t>1024x768, 1240x1024, …</a:t>
            </a:r>
          </a:p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Egy ingyenes (freeware) képnéző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b="1">
                <a:solidFill>
                  <a:srgbClr val="FF3300"/>
                </a:solidFill>
              </a:rPr>
              <a:t>IrfanView</a:t>
            </a:r>
            <a:endParaRPr lang="hu-HU" sz="2800"/>
          </a:p>
          <a:p>
            <a:pPr lvl="1"/>
            <a:r>
              <a:rPr lang="hu-HU" sz="2400"/>
              <a:t>http://www.irfanview.com/</a:t>
            </a:r>
          </a:p>
          <a:p>
            <a:pPr lvl="1"/>
            <a:r>
              <a:rPr lang="hu-HU" sz="2400"/>
              <a:t>képnéző, szerkesztő</a:t>
            </a:r>
          </a:p>
          <a:p>
            <a:pPr lvl="1"/>
            <a:r>
              <a:rPr lang="hu-HU" sz="2400"/>
              <a:t>képes a különböző fájlformátumok közti transzformációra</a:t>
            </a:r>
          </a:p>
          <a:p>
            <a:pPr lvl="1"/>
            <a:r>
              <a:rPr lang="hu-HU" sz="2400"/>
              <a:t>Irfan Skiljan bosnyák származású, Bécsben tanuló egyetemista írta és folyamatosan fejleszti</a:t>
            </a:r>
          </a:p>
          <a:p>
            <a:pPr lvl="1"/>
            <a:r>
              <a:rPr lang="hu-HU" sz="2400"/>
              <a:t>kiegészítőkkel zenét, klipeket is le tud játszani</a:t>
            </a:r>
          </a:p>
          <a:p>
            <a:pPr lvl="1"/>
            <a:r>
              <a:rPr lang="hu-HU" sz="2400"/>
              <a:t>RAW konvertálás!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Digitális fényképezőgépek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8077200" cy="4772025"/>
          </a:xfrm>
        </p:spPr>
        <p:txBody>
          <a:bodyPr/>
          <a:lstStyle/>
          <a:p>
            <a:r>
              <a:rPr lang="hu-HU">
                <a:sym typeface="Wingdings" pitchFamily="2" charset="2"/>
              </a:rPr>
              <a:t>állománytípus: RAW, TIFF, JPG-k</a:t>
            </a:r>
          </a:p>
          <a:p>
            <a:r>
              <a:rPr lang="hu-HU">
                <a:sym typeface="Wingdings" pitchFamily="2" charset="2"/>
              </a:rPr>
              <a:t>kártya típus, méret, sebesség (kütyü)</a:t>
            </a:r>
          </a:p>
        </p:txBody>
      </p:sp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Képarány 4:3 vagy 3:2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620000" cy="4772025"/>
          </a:xfrm>
        </p:spPr>
        <p:txBody>
          <a:bodyPr/>
          <a:lstStyle/>
          <a:p>
            <a:r>
              <a:rPr lang="hu-HU"/>
              <a:t>                            fill</a:t>
            </a:r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r>
              <a:rPr lang="hu-HU"/>
              <a:t>                            fit</a:t>
            </a:r>
          </a:p>
        </p:txBody>
      </p:sp>
      <p:pic>
        <p:nvPicPr>
          <p:cNvPr id="142340" name="Picture 4" descr="20080514_132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141663"/>
            <a:ext cx="2808287" cy="2106612"/>
          </a:xfrm>
          <a:prstGeom prst="rect">
            <a:avLst/>
          </a:prstGeom>
          <a:noFill/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5580063" y="3141663"/>
            <a:ext cx="2808287" cy="210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116013" y="4159250"/>
            <a:ext cx="3130550" cy="20589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1116013" y="1773238"/>
            <a:ext cx="3098800" cy="208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142344" name="Picture 8" descr="20080514_132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4160838"/>
            <a:ext cx="2736850" cy="2052637"/>
          </a:xfrm>
          <a:prstGeom prst="rect">
            <a:avLst/>
          </a:prstGeom>
          <a:noFill/>
        </p:spPr>
      </p:pic>
      <p:pic>
        <p:nvPicPr>
          <p:cNvPr id="142345" name="Picture 9" descr="20080514_132155"/>
          <p:cNvPicPr>
            <a:picLocks noChangeAspect="1" noChangeArrowheads="1"/>
          </p:cNvPicPr>
          <p:nvPr/>
        </p:nvPicPr>
        <p:blipFill>
          <a:blip r:embed="rId4" cstate="print"/>
          <a:srcRect t="6221" b="3896"/>
          <a:stretch>
            <a:fillRect/>
          </a:stretch>
        </p:blipFill>
        <p:spPr bwMode="auto">
          <a:xfrm>
            <a:off x="1116013" y="1773238"/>
            <a:ext cx="3095625" cy="20875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Megapixel (nem soft) </a:t>
            </a:r>
            <a:r>
              <a:rPr lang="hu-HU">
                <a:sym typeface="Wingdings" pitchFamily="2" charset="2"/>
              </a:rPr>
              <a:t> zaj</a:t>
            </a:r>
            <a:endParaRPr lang="hu-H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65" name="Picture 5" descr="0927megapix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50" y="1770063"/>
            <a:ext cx="6324600" cy="47482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05" name="Picture 5" descr="optimp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4629" name="Picture 5" descr="optimp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1512888"/>
            <a:ext cx="7727950" cy="49260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Érzékenység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18 DIN </a:t>
            </a:r>
            <a:r>
              <a:rPr lang="hu-HU">
                <a:sym typeface="Wingdings" pitchFamily="2" charset="2"/>
              </a:rPr>
              <a:t> ISO 50</a:t>
            </a:r>
          </a:p>
          <a:p>
            <a:r>
              <a:rPr lang="hu-HU">
                <a:sym typeface="Wingdings" pitchFamily="2" charset="2"/>
              </a:rPr>
              <a:t>21 DIN  ISO 100</a:t>
            </a:r>
          </a:p>
          <a:p>
            <a:r>
              <a:rPr lang="hu-HU">
                <a:sym typeface="Wingdings" pitchFamily="2" charset="2"/>
              </a:rPr>
              <a:t>24 DIN  ISO 200</a:t>
            </a:r>
          </a:p>
          <a:p>
            <a:r>
              <a:rPr lang="hu-HU">
                <a:sym typeface="Wingdings" pitchFamily="2" charset="2"/>
              </a:rPr>
              <a:t>400, 800, 1600, 3200</a:t>
            </a:r>
          </a:p>
          <a:p>
            <a:r>
              <a:rPr lang="hu-HU">
                <a:sym typeface="Wingdings" pitchFamily="2" charset="2"/>
              </a:rPr>
              <a:t>Filmes: érzékenység vs. granuláció</a:t>
            </a:r>
          </a:p>
          <a:p>
            <a:r>
              <a:rPr lang="hu-HU">
                <a:sym typeface="Wingdings" pitchFamily="2" charset="2"/>
              </a:rPr>
              <a:t>Digitális: érzékenység vs. zaj</a:t>
            </a:r>
            <a:endParaRPr lang="hu-HU"/>
          </a:p>
        </p:txBody>
      </p:sp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1557" name="Picture 5" descr="1105szos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9050"/>
            <a:ext cx="8997950" cy="6838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Rekesz (blende)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Egy egység – kétszer annyi fény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Mélységélesség (DOF)</a:t>
            </a:r>
          </a:p>
        </p:txBody>
      </p:sp>
      <p:pic>
        <p:nvPicPr>
          <p:cNvPr id="158725" name="Picture 5" descr="lex_blen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88" y="2298700"/>
            <a:ext cx="6394450" cy="1257300"/>
          </a:xfrm>
          <a:prstGeom prst="rect">
            <a:avLst/>
          </a:prstGeom>
          <a:noFill/>
        </p:spPr>
      </p:pic>
      <p:pic>
        <p:nvPicPr>
          <p:cNvPr id="158729" name="Picture 9" descr="birch1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4033838"/>
            <a:ext cx="1895475" cy="1263650"/>
          </a:xfrm>
          <a:prstGeom prst="rect">
            <a:avLst/>
          </a:prstGeom>
          <a:noFill/>
        </p:spPr>
      </p:pic>
      <p:pic>
        <p:nvPicPr>
          <p:cNvPr id="158731" name="Picture 11" descr="birch2_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4638" y="5340350"/>
            <a:ext cx="1893887" cy="1262063"/>
          </a:xfrm>
          <a:prstGeom prst="rect">
            <a:avLst/>
          </a:prstGeom>
          <a:noFill/>
        </p:spPr>
      </p:pic>
      <p:pic>
        <p:nvPicPr>
          <p:cNvPr id="158733" name="Picture 13" descr="shal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7950" y="4033838"/>
            <a:ext cx="1874838" cy="1249362"/>
          </a:xfrm>
          <a:prstGeom prst="rect">
            <a:avLst/>
          </a:prstGeom>
          <a:noFill/>
        </p:spPr>
      </p:pic>
      <p:pic>
        <p:nvPicPr>
          <p:cNvPr id="158735" name="Picture 15" descr="deep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7950" y="5340350"/>
            <a:ext cx="1862138" cy="12414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Zársebesség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másodperc hányad része</a:t>
            </a:r>
          </a:p>
          <a:p>
            <a:pPr lvl="1"/>
            <a:r>
              <a:rPr lang="hu-HU"/>
              <a:t>1/200 vs. 1/25</a:t>
            </a:r>
          </a:p>
        </p:txBody>
      </p:sp>
      <p:pic>
        <p:nvPicPr>
          <p:cNvPr id="159752" name="Picture 8" descr="kiszar"/>
          <p:cNvPicPr>
            <a:picLocks noChangeAspect="1" noChangeArrowheads="1"/>
          </p:cNvPicPr>
          <p:nvPr/>
        </p:nvPicPr>
        <p:blipFill>
          <a:blip r:embed="rId2"/>
          <a:srcRect l="36000" t="7741"/>
          <a:stretch>
            <a:fillRect/>
          </a:stretch>
        </p:blipFill>
        <p:spPr bwMode="auto">
          <a:xfrm>
            <a:off x="4529138" y="2943225"/>
            <a:ext cx="3784600" cy="3641725"/>
          </a:xfrm>
          <a:prstGeom prst="rect">
            <a:avLst/>
          </a:prstGeom>
          <a:noFill/>
        </p:spPr>
      </p:pic>
      <p:pic>
        <p:nvPicPr>
          <p:cNvPr id="159754" name="Picture 10" descr="nagyzar"/>
          <p:cNvPicPr>
            <a:picLocks noChangeAspect="1" noChangeArrowheads="1"/>
          </p:cNvPicPr>
          <p:nvPr/>
        </p:nvPicPr>
        <p:blipFill>
          <a:blip r:embed="rId3"/>
          <a:srcRect l="47708" t="16730"/>
          <a:stretch>
            <a:fillRect/>
          </a:stretch>
        </p:blipFill>
        <p:spPr bwMode="auto">
          <a:xfrm>
            <a:off x="1089025" y="2938463"/>
            <a:ext cx="3440113" cy="36560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Pixelgrafikus programok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Úgy állít elő képeket, hogy a képzeletbeli négyzetrácsos papíron közvetlenül a pixeleket változtatja</a:t>
            </a:r>
          </a:p>
          <a:p>
            <a:r>
              <a:rPr lang="hu-HU"/>
              <a:t>A szabadkézi rajzoláshoz hasonló módon kezelhetők</a:t>
            </a:r>
          </a:p>
          <a:p>
            <a:r>
              <a:rPr lang="hu-HU"/>
              <a:t>Az egyszer már lefedett rész többé már nem állítható vissza</a:t>
            </a:r>
          </a:p>
          <a:p>
            <a:pPr lvl="1"/>
            <a:r>
              <a:rPr lang="hu-HU"/>
              <a:t>Kivéve ha rétegeket (layer) kezel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Kézremegés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Optika vs. CCD</a:t>
            </a:r>
          </a:p>
          <a:p>
            <a:r>
              <a:rPr lang="hu-HU"/>
              <a:t>Reciprok szabály</a:t>
            </a:r>
          </a:p>
          <a:p>
            <a:r>
              <a:rPr lang="hu-HU"/>
              <a:t>Állvány</a:t>
            </a:r>
          </a:p>
        </p:txBody>
      </p:sp>
      <p:pic>
        <p:nvPicPr>
          <p:cNvPr id="164869" name="Picture 5" descr="kétszeres képstabilizálá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988" y="2843213"/>
            <a:ext cx="4133850" cy="3708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Megvilágítás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Színhőmérséklet</a:t>
            </a:r>
          </a:p>
          <a:p>
            <a:endParaRPr lang="hu-HU"/>
          </a:p>
          <a:p>
            <a:r>
              <a:rPr lang="hu-HU"/>
              <a:t>Fehér egyensúly</a:t>
            </a:r>
          </a:p>
          <a:p>
            <a:pPr lvl="1"/>
            <a:r>
              <a:rPr lang="hu-HU"/>
              <a:t>izzó/vaku (vaku wb)</a:t>
            </a:r>
          </a:p>
          <a:p>
            <a:pPr lvl="1"/>
            <a:r>
              <a:rPr lang="hu-HU"/>
              <a:t>izzó/vaku (izzó wb)</a:t>
            </a:r>
          </a:p>
          <a:p>
            <a:r>
              <a:rPr lang="hu-HU"/>
              <a:t>Izzó és fénycső</a:t>
            </a:r>
          </a:p>
        </p:txBody>
      </p:sp>
      <p:pic>
        <p:nvPicPr>
          <p:cNvPr id="157701" name="Picture 5" descr="Emelkedő hőmérsékletű feketetestek színe. Megj.: Az ábra méréstechnikailag nem pontos">
            <a:hlinkClick r:id="rId2" tooltip="Emelkedő hőmérsékletű feketetestek színe. Megj.: Az ábra méréstechnikailag nem pontos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2301875"/>
            <a:ext cx="5505450" cy="619125"/>
          </a:xfrm>
          <a:prstGeom prst="rect">
            <a:avLst/>
          </a:prstGeom>
          <a:noFill/>
        </p:spPr>
      </p:pic>
      <p:pic>
        <p:nvPicPr>
          <p:cNvPr id="157703" name="Picture 7" descr="A szerző felvétele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9088" y="3121025"/>
            <a:ext cx="2328862" cy="1746250"/>
          </a:xfrm>
          <a:prstGeom prst="rect">
            <a:avLst/>
          </a:prstGeom>
          <a:noFill/>
        </p:spPr>
      </p:pic>
      <p:pic>
        <p:nvPicPr>
          <p:cNvPr id="157705" name="Picture 9" descr="A szerző felvétele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9088" y="4851400"/>
            <a:ext cx="2328862" cy="1747838"/>
          </a:xfrm>
          <a:prstGeom prst="rect">
            <a:avLst/>
          </a:prstGeom>
          <a:noFill/>
        </p:spPr>
      </p:pic>
      <p:pic>
        <p:nvPicPr>
          <p:cNvPr id="157707" name="Picture 11" descr="Forrás: Wikipedia, konvertálva (http://en.wikipedia.org/wiki/Image:SPD.png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9988" y="5232400"/>
            <a:ext cx="3517900" cy="12779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Vaku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Vakupapucs vs. beépített vaku</a:t>
            </a:r>
          </a:p>
          <a:p>
            <a:r>
              <a:rPr lang="hu-HU"/>
              <a:t>Irányszám: rekesz * távolság</a:t>
            </a:r>
          </a:p>
          <a:p>
            <a:pPr lvl="1"/>
            <a:r>
              <a:rPr lang="hu-HU"/>
              <a:t>példa: 32 irányszám (kulcsszám)</a:t>
            </a:r>
          </a:p>
          <a:p>
            <a:pPr lvl="2"/>
            <a:r>
              <a:rPr lang="hu-HU"/>
              <a:t>2 rekesz: 16 méter</a:t>
            </a:r>
          </a:p>
          <a:p>
            <a:pPr lvl="2"/>
            <a:r>
              <a:rPr lang="hu-HU"/>
              <a:t>4 rekesz: 8 méter</a:t>
            </a:r>
          </a:p>
          <a:p>
            <a:endParaRPr lang="hu-HU"/>
          </a:p>
        </p:txBody>
      </p:sp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Vaku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Csúnya</a:t>
            </a:r>
          </a:p>
          <a:p>
            <a:r>
              <a:rPr lang="hu-HU"/>
              <a:t>Visszavert, szórt fény</a:t>
            </a:r>
          </a:p>
          <a:p>
            <a:r>
              <a:rPr lang="hu-HU"/>
              <a:t>Segédvaku</a:t>
            </a:r>
          </a:p>
        </p:txBody>
      </p:sp>
      <p:pic>
        <p:nvPicPr>
          <p:cNvPr id="160773" name="Picture 5" descr="Direkt vakuzás a felcsapható vakuval"/>
          <p:cNvPicPr>
            <a:picLocks noChangeAspect="1" noChangeArrowheads="1"/>
          </p:cNvPicPr>
          <p:nvPr/>
        </p:nvPicPr>
        <p:blipFill>
          <a:blip r:embed="rId2"/>
          <a:srcRect l="50067"/>
          <a:stretch>
            <a:fillRect/>
          </a:stretch>
        </p:blipFill>
        <p:spPr bwMode="auto">
          <a:xfrm>
            <a:off x="1233488" y="3589338"/>
            <a:ext cx="2378075" cy="2857500"/>
          </a:xfrm>
          <a:prstGeom prst="rect">
            <a:avLst/>
          </a:prstGeom>
          <a:noFill/>
        </p:spPr>
      </p:pic>
      <p:pic>
        <p:nvPicPr>
          <p:cNvPr id="160775" name="Picture 7" descr="A névjegyes trükkel deríett felcsapható vaku"/>
          <p:cNvPicPr>
            <a:picLocks noChangeAspect="1" noChangeArrowheads="1"/>
          </p:cNvPicPr>
          <p:nvPr/>
        </p:nvPicPr>
        <p:blipFill>
          <a:blip r:embed="rId3"/>
          <a:srcRect l="50967"/>
          <a:stretch>
            <a:fillRect/>
          </a:stretch>
        </p:blipFill>
        <p:spPr bwMode="auto">
          <a:xfrm>
            <a:off x="3824288" y="3587750"/>
            <a:ext cx="2335212" cy="2857500"/>
          </a:xfrm>
          <a:prstGeom prst="rect">
            <a:avLst/>
          </a:prstGeom>
          <a:noFill/>
        </p:spPr>
      </p:pic>
      <p:pic>
        <p:nvPicPr>
          <p:cNvPr id="160777" name="Picture 9" descr="Felcsapható vaku derítőkártya névjegybő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25" y="1657350"/>
            <a:ext cx="2000250" cy="2000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Zoom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Normál: 50mm (kisfilmes egyenérték)</a:t>
            </a:r>
          </a:p>
          <a:p>
            <a:r>
              <a:rPr lang="hu-HU"/>
              <a:t>Alatta nagylátószög, felette tele</a:t>
            </a:r>
          </a:p>
          <a:p>
            <a:r>
              <a:rPr lang="hu-HU"/>
              <a:t>Zoomátfogás</a:t>
            </a:r>
          </a:p>
        </p:txBody>
      </p:sp>
      <p:pic>
        <p:nvPicPr>
          <p:cNvPr id="161799" name="Picture 7" descr="1104_s9500_hoso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3622675"/>
            <a:ext cx="3865563" cy="2901950"/>
          </a:xfrm>
          <a:prstGeom prst="rect">
            <a:avLst/>
          </a:prstGeom>
          <a:noFill/>
        </p:spPr>
      </p:pic>
      <p:pic>
        <p:nvPicPr>
          <p:cNvPr id="161801" name="Picture 9" descr="1104_s9500_hoso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3622675"/>
            <a:ext cx="3865563" cy="2901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Zoom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Kromatikus aberráció</a:t>
            </a:r>
          </a:p>
        </p:txBody>
      </p:sp>
      <p:pic>
        <p:nvPicPr>
          <p:cNvPr id="162824" name="Picture 8" descr="Chromatic_aberration_%28comparison%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863" y="2532063"/>
            <a:ext cx="4029075" cy="3686175"/>
          </a:xfrm>
          <a:prstGeom prst="rect">
            <a:avLst/>
          </a:prstGeom>
          <a:noFill/>
        </p:spPr>
      </p:pic>
      <p:pic>
        <p:nvPicPr>
          <p:cNvPr id="162826" name="Picture 10" descr="Fájl:Aberration chromatique x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192463"/>
            <a:ext cx="2495550" cy="23241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Zoom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Hordó- és párnatorzítás</a:t>
            </a:r>
          </a:p>
        </p:txBody>
      </p:sp>
      <p:pic>
        <p:nvPicPr>
          <p:cNvPr id="163845" name="Picture 5" descr="Aberration Fig. 7">
            <a:hlinkClick r:id="rId2" tooltip="Aberration Fig. 7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3563" y="3165475"/>
            <a:ext cx="5700712" cy="24368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Egyéb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akku típus (ceruzaelem?)</a:t>
            </a:r>
          </a:p>
          <a:p>
            <a:r>
              <a:rPr lang="hu-HU"/>
              <a:t>késleltetés – manuális mód</a:t>
            </a:r>
          </a:p>
          <a:p>
            <a:r>
              <a:rPr lang="hu-HU"/>
              <a:t>üzemmódok!</a:t>
            </a:r>
          </a:p>
          <a:p>
            <a:r>
              <a:rPr lang="hu-HU"/>
              <a:t>optikai kereső – EVF – LCD - SLR</a:t>
            </a:r>
          </a:p>
          <a:p>
            <a:r>
              <a:rPr lang="hu-HU"/>
              <a:t>menük vagy gombok</a:t>
            </a:r>
          </a:p>
          <a:p>
            <a:r>
              <a:rPr lang="hu-HU"/>
              <a:t>kiegészítők: előtétlencsék, UV-szűrő, polárszűrő, makro- és telekonverter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Polárszűrő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5893" name="Picture 5" descr="fotozz_4087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0775" y="2954338"/>
            <a:ext cx="7429500" cy="27876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Felhasznált források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>
                <a:hlinkClick r:id="rId2"/>
              </a:rPr>
              <a:t>http://www.tesztpad.hu/hirs_megapixelhalhaszasutanjohetazisohaboru.html</a:t>
            </a:r>
            <a:endParaRPr lang="hu-HU" sz="2400"/>
          </a:p>
          <a:p>
            <a:pPr>
              <a:lnSpc>
                <a:spcPct val="90000"/>
              </a:lnSpc>
            </a:pPr>
            <a:r>
              <a:rPr lang="hu-HU" sz="2400">
                <a:hlinkClick r:id="rId3"/>
              </a:rPr>
              <a:t>http://www.fotoonline.hu/article.php?id=964</a:t>
            </a:r>
            <a:endParaRPr lang="hu-HU" sz="2400"/>
          </a:p>
          <a:p>
            <a:pPr>
              <a:lnSpc>
                <a:spcPct val="90000"/>
              </a:lnSpc>
            </a:pPr>
            <a:r>
              <a:rPr lang="hu-HU" sz="2400">
                <a:hlinkClick r:id="rId4"/>
              </a:rPr>
              <a:t>http://hu.wikipedia.org/wiki/Sz%C3%ADnh%C5%91m%C3%A9rs%C3%A9klet</a:t>
            </a:r>
            <a:endParaRPr lang="hu-HU" sz="2400"/>
          </a:p>
          <a:p>
            <a:pPr>
              <a:lnSpc>
                <a:spcPct val="90000"/>
              </a:lnSpc>
            </a:pPr>
            <a:r>
              <a:rPr lang="hu-HU" sz="2400">
                <a:hlinkClick r:id="rId5"/>
              </a:rPr>
              <a:t>http://www.fotoagora.hu/index.php?option=com_content&amp;task=view&amp;id=15&amp;Itemid=1</a:t>
            </a:r>
            <a:endParaRPr lang="hu-HU" sz="2400"/>
          </a:p>
          <a:p>
            <a:pPr>
              <a:lnSpc>
                <a:spcPct val="90000"/>
              </a:lnSpc>
            </a:pPr>
            <a:r>
              <a:rPr lang="hu-HU" sz="2400">
                <a:hlinkClick r:id="rId6"/>
              </a:rPr>
              <a:t>http://www.fotozz-alkoss.info/images/modulok/oktatas/foto.html</a:t>
            </a:r>
            <a:endParaRPr lang="hu-HU" sz="2400"/>
          </a:p>
          <a:p>
            <a:pPr>
              <a:lnSpc>
                <a:spcPct val="90000"/>
              </a:lnSpc>
            </a:pPr>
            <a:r>
              <a:rPr lang="hu-HU" sz="2400">
                <a:hlinkClick r:id="rId7"/>
              </a:rPr>
              <a:t>http://corvinus.dnsalias.net/fotosuli/zarsebesseg.htm</a:t>
            </a:r>
            <a:endParaRPr lang="hu-HU" sz="2400"/>
          </a:p>
          <a:p>
            <a:pPr>
              <a:lnSpc>
                <a:spcPct val="90000"/>
              </a:lnSpc>
            </a:pPr>
            <a:r>
              <a:rPr lang="hu-HU" sz="2400">
                <a:hlinkClick r:id="rId8"/>
              </a:rPr>
              <a:t>http://spottr.hu/2009/02/10/jatssz-a-fenyekkel-2/</a:t>
            </a:r>
            <a:endParaRPr lang="hu-HU" sz="2400"/>
          </a:p>
          <a:p>
            <a:pPr>
              <a:lnSpc>
                <a:spcPct val="90000"/>
              </a:lnSpc>
            </a:pPr>
            <a:r>
              <a:rPr lang="hu-HU" sz="2400">
                <a:hlinkClick r:id="rId9"/>
              </a:rPr>
              <a:t>http://fotozz.hu/fotot_megmutat?Foto_ID=40878</a:t>
            </a:r>
            <a:endParaRPr lang="hu-HU" sz="2400"/>
          </a:p>
          <a:p>
            <a:pPr>
              <a:lnSpc>
                <a:spcPct val="90000"/>
              </a:lnSpc>
            </a:pPr>
            <a:endParaRPr lang="hu-HU" sz="2400"/>
          </a:p>
          <a:p>
            <a:pPr>
              <a:lnSpc>
                <a:spcPct val="90000"/>
              </a:lnSpc>
            </a:pPr>
            <a:endParaRPr lang="hu-HU" sz="2400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a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81000"/>
            <a:ext cx="6172200" cy="609441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Pixelgrafikus programok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hu-HU"/>
              <a:t>A kép felbontása (dots per inch, vagy dpi) határozza meg a minőséget. </a:t>
            </a:r>
          </a:p>
          <a:p>
            <a:pPr>
              <a:lnSpc>
                <a:spcPct val="140000"/>
              </a:lnSpc>
            </a:pPr>
            <a:r>
              <a:rPr lang="hu-HU"/>
              <a:t>A képeket kinagyítva a felbontás csökken, ezért „lépcsőssé” válhatnak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Pixelgrafikus programok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u-HU"/>
              <a:t>Eredeti méret</a:t>
            </a:r>
          </a:p>
          <a:p>
            <a:endParaRPr lang="hu-HU"/>
          </a:p>
          <a:p>
            <a:pPr>
              <a:buFont typeface="Wingdings" pitchFamily="2" charset="2"/>
              <a:buNone/>
            </a:pPr>
            <a:r>
              <a:rPr lang="hu-HU"/>
              <a:t>Kétszeres</a:t>
            </a:r>
          </a:p>
          <a:p>
            <a:pPr>
              <a:buFont typeface="Wingdings" pitchFamily="2" charset="2"/>
              <a:buNone/>
            </a:pPr>
            <a:r>
              <a:rPr lang="hu-HU"/>
              <a:t>nagyítás</a:t>
            </a:r>
          </a:p>
          <a:p>
            <a:endParaRPr lang="hu-HU"/>
          </a:p>
          <a:p>
            <a:pPr>
              <a:buFont typeface="Wingdings" pitchFamily="2" charset="2"/>
              <a:buNone/>
            </a:pPr>
            <a:r>
              <a:rPr lang="hu-HU"/>
              <a:t>Négyszeres</a:t>
            </a:r>
          </a:p>
          <a:p>
            <a:pPr>
              <a:buFont typeface="Wingdings" pitchFamily="2" charset="2"/>
              <a:buNone/>
            </a:pPr>
            <a:r>
              <a:rPr lang="hu-HU"/>
              <a:t>nagyítás</a:t>
            </a:r>
          </a:p>
        </p:txBody>
      </p:sp>
      <p:pic>
        <p:nvPicPr>
          <p:cNvPr id="23556" name="Picture 4" descr="3Dba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700213"/>
            <a:ext cx="663575" cy="704850"/>
          </a:xfrm>
          <a:prstGeom prst="rect">
            <a:avLst/>
          </a:prstGeom>
          <a:noFill/>
        </p:spPr>
      </p:pic>
      <p:pic>
        <p:nvPicPr>
          <p:cNvPr id="23557" name="Picture 5" descr="3Dbar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819400"/>
            <a:ext cx="1327150" cy="1409700"/>
          </a:xfrm>
          <a:prstGeom prst="rect">
            <a:avLst/>
          </a:prstGeom>
          <a:noFill/>
        </p:spPr>
      </p:pic>
      <p:pic>
        <p:nvPicPr>
          <p:cNvPr id="23558" name="Picture 6" descr="3Dbar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657600"/>
            <a:ext cx="2654300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theme/theme1.xml><?xml version="1.0" encoding="utf-8"?>
<a:theme xmlns:a="http://schemas.openxmlformats.org/drawingml/2006/main" name="Notesz">
  <a:themeElements>
    <a:clrScheme name="Notesz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s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sz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z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sz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Designs\Notesz.pot</Template>
  <TotalTime>734</TotalTime>
  <Words>1311</Words>
  <Application>Microsoft PowerPoint</Application>
  <PresentationFormat>On-screen Show (4:3)</PresentationFormat>
  <Paragraphs>325</Paragraphs>
  <Slides>69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Times New Roman</vt:lpstr>
      <vt:lpstr>Arial</vt:lpstr>
      <vt:lpstr>Wingdings</vt:lpstr>
      <vt:lpstr>Notesz</vt:lpstr>
      <vt:lpstr>Prezentáció és Grafika</vt:lpstr>
      <vt:lpstr>Számítógépes grafika</vt:lpstr>
      <vt:lpstr>Képek a számítógépen</vt:lpstr>
      <vt:lpstr>Színek</vt:lpstr>
      <vt:lpstr>Felbontás</vt:lpstr>
      <vt:lpstr>Pixelgrafikus programok</vt:lpstr>
      <vt:lpstr>Slide 7</vt:lpstr>
      <vt:lpstr>Pixelgrafikus programok</vt:lpstr>
      <vt:lpstr>Pixelgrafikus programok</vt:lpstr>
      <vt:lpstr>Pixelgrafikus programok</vt:lpstr>
      <vt:lpstr>Pixelgrafikus programok</vt:lpstr>
      <vt:lpstr>Pixelgrafikus programok</vt:lpstr>
      <vt:lpstr>Pixelgrafikus programok</vt:lpstr>
      <vt:lpstr>Pixelgrafikus programok</vt:lpstr>
      <vt:lpstr>Pixelgrafikus programok</vt:lpstr>
      <vt:lpstr>Pixelgrafikus programok</vt:lpstr>
      <vt:lpstr>Vektorgrafikus programok</vt:lpstr>
      <vt:lpstr>Slide 18</vt:lpstr>
      <vt:lpstr>Vektorgrafikus programok</vt:lpstr>
      <vt:lpstr>Vektorgrafikus programok</vt:lpstr>
      <vt:lpstr>Slide 21</vt:lpstr>
      <vt:lpstr>Vektorgrafikus programok</vt:lpstr>
      <vt:lpstr>Slide 23</vt:lpstr>
      <vt:lpstr>Grafikonok  (Business Graphics) </vt:lpstr>
      <vt:lpstr>A grafikon előkészítése</vt:lpstr>
      <vt:lpstr>Mikor melyik típust használjuk?</vt:lpstr>
      <vt:lpstr>Vonalas diagramok  (Line Graphs)</vt:lpstr>
      <vt:lpstr>Vonalas diagramok - példa</vt:lpstr>
      <vt:lpstr>Oszlopdiagram (Bar Graph)</vt:lpstr>
      <vt:lpstr>Tortadiagram (Pie Chart) </vt:lpstr>
      <vt:lpstr>Felszín-grafikon (surface)</vt:lpstr>
      <vt:lpstr>Scatter-plot - mérési eredmények ábrázolására</vt:lpstr>
      <vt:lpstr>Radar (sugár) grafikon</vt:lpstr>
      <vt:lpstr>Perec diagram (doughnut)</vt:lpstr>
      <vt:lpstr>Gyertyadiagram (Hi-Lo)</vt:lpstr>
      <vt:lpstr>Prezentáció</vt:lpstr>
      <vt:lpstr>Slide 37</vt:lpstr>
      <vt:lpstr>Számítógépes grafika</vt:lpstr>
      <vt:lpstr>Grafikus fájltípusok: pixelgrafikus fájlok</vt:lpstr>
      <vt:lpstr>Grafikus fájltípusok: pixelgrafikus fájlok</vt:lpstr>
      <vt:lpstr>Grafikus fájltípusok: pixelgrafikus fájlok</vt:lpstr>
      <vt:lpstr>Grafikus fájltípusok: pixelgrafikus fájlok</vt:lpstr>
      <vt:lpstr>Grafikus fájltípusok: vektorgrafikus fájlok</vt:lpstr>
      <vt:lpstr>Tömörítések</vt:lpstr>
      <vt:lpstr>16k</vt:lpstr>
      <vt:lpstr>12k</vt:lpstr>
      <vt:lpstr>6k</vt:lpstr>
      <vt:lpstr>3k</vt:lpstr>
      <vt:lpstr>Animáció</vt:lpstr>
      <vt:lpstr>Egy ingyenes (freeware) képnéző</vt:lpstr>
      <vt:lpstr>Digitális fényképezőgépek</vt:lpstr>
      <vt:lpstr>Képarány 4:3 vagy 3:2</vt:lpstr>
      <vt:lpstr>Megapixel (nem soft)  zaj</vt:lpstr>
      <vt:lpstr>Slide 54</vt:lpstr>
      <vt:lpstr>Slide 55</vt:lpstr>
      <vt:lpstr>Érzékenység</vt:lpstr>
      <vt:lpstr>Slide 57</vt:lpstr>
      <vt:lpstr>Rekesz (blende)</vt:lpstr>
      <vt:lpstr>Zársebesség</vt:lpstr>
      <vt:lpstr>Kézremegés</vt:lpstr>
      <vt:lpstr>Megvilágítás</vt:lpstr>
      <vt:lpstr>Vaku</vt:lpstr>
      <vt:lpstr>Vaku</vt:lpstr>
      <vt:lpstr>Zoom</vt:lpstr>
      <vt:lpstr>Zoom</vt:lpstr>
      <vt:lpstr>Zoom</vt:lpstr>
      <vt:lpstr>Egyéb</vt:lpstr>
      <vt:lpstr>Polárszűrő</vt:lpstr>
      <vt:lpstr>Felhasznált források</vt:lpstr>
    </vt:vector>
  </TitlesOfParts>
  <Company>Biomath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Janos Fodor</dc:creator>
  <cp:lastModifiedBy>András Kopasz</cp:lastModifiedBy>
  <cp:revision>30</cp:revision>
  <dcterms:created xsi:type="dcterms:W3CDTF">2000-03-19T09:05:54Z</dcterms:created>
  <dcterms:modified xsi:type="dcterms:W3CDTF">2014-08-27T15:46:11Z</dcterms:modified>
</cp:coreProperties>
</file>