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DCDE75-89FD-47D4-96B5-7D53BD2E92D4}" type="datetimeFigureOut">
              <a:rPr lang="hu-HU" smtClean="0"/>
              <a:pPr/>
              <a:t>2019.05.31.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901B6B-DBA4-45B4-AC3D-5BEE23A6DF66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Automated_Teller_Machine" TargetMode="External"/><Relationship Id="rId2" Type="http://schemas.openxmlformats.org/officeDocument/2006/relationships/hyperlink" Target="https://hu.wikipedia.org/wiki/Banksz%C3%A1ml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hu.wikipedia.org/wiki/Hitelk%C3%A1rty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Banksz%C3%A1mla" TargetMode="External"/><Relationship Id="rId2" Type="http://schemas.openxmlformats.org/officeDocument/2006/relationships/hyperlink" Target="https://hu.wikipedia.org/wiki/K%C3%A9szp%C3%A9nzfelv%C3%A9tel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chemeClr val="bg1"/>
                </a:solidFill>
                <a:latin typeface="+mn-lt"/>
              </a:rPr>
              <a:t>A bankkártya</a:t>
            </a:r>
            <a:endParaRPr lang="hu-HU" dirty="0">
              <a:solidFill>
                <a:schemeClr val="bg1"/>
              </a:solidFill>
              <a:latin typeface="Goudy Stout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" name="Kép 3" descr="bankkartya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3357562"/>
            <a:ext cx="3929058" cy="2808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" name="Kép 4" descr="66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214290"/>
            <a:ext cx="3286148" cy="219076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Tartalom: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Alapvető tudnivalók</a:t>
            </a:r>
          </a:p>
          <a:p>
            <a:r>
              <a:rPr lang="hu-HU" dirty="0" smtClean="0"/>
              <a:t>Jellemzői</a:t>
            </a:r>
          </a:p>
          <a:p>
            <a:r>
              <a:rPr lang="hu-HU" dirty="0" smtClean="0"/>
              <a:t>Fajtái</a:t>
            </a:r>
          </a:p>
          <a:p>
            <a:r>
              <a:rPr lang="hu-HU" dirty="0" smtClean="0"/>
              <a:t>Használata</a:t>
            </a:r>
          </a:p>
          <a:p>
            <a:r>
              <a:rPr lang="hu-HU" dirty="0" smtClean="0"/>
              <a:t>Gyakori bankkártya műveletek</a:t>
            </a:r>
            <a:endParaRPr lang="hu-H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Alapvető tudnivalók a bankkártyáról</a:t>
            </a:r>
            <a:endParaRPr lang="hu-H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389120"/>
          </a:xfrm>
        </p:spPr>
        <p:txBody>
          <a:bodyPr>
            <a:normAutofit fontScale="92500"/>
          </a:bodyPr>
          <a:lstStyle/>
          <a:p>
            <a:r>
              <a:rPr lang="hu-HU" dirty="0" smtClean="0"/>
              <a:t>A </a:t>
            </a:r>
            <a:r>
              <a:rPr lang="hu-HU" b="1" dirty="0" smtClean="0"/>
              <a:t>bankkártya</a:t>
            </a:r>
            <a:r>
              <a:rPr lang="hu-HU" dirty="0" smtClean="0"/>
              <a:t> egy olyan készpénzfizetést helyettesítő eszköz, amelyet a bank ad(hat) a nála számlát vezető ügyfeleinek. </a:t>
            </a:r>
          </a:p>
          <a:p>
            <a:r>
              <a:rPr lang="hu-HU" dirty="0" smtClean="0"/>
              <a:t>Szinte mindegyik </a:t>
            </a:r>
            <a:r>
              <a:rPr lang="hu-HU" dirty="0" smtClean="0">
                <a:hlinkClick r:id="rId2" tooltip="Bankszámla"/>
              </a:rPr>
              <a:t>bankszámlához</a:t>
            </a:r>
            <a:r>
              <a:rPr lang="hu-HU" dirty="0" smtClean="0"/>
              <a:t> kapcsolódhat valamilyen típusú </a:t>
            </a:r>
            <a:r>
              <a:rPr lang="hu-HU" b="1" dirty="0" smtClean="0"/>
              <a:t>bankkártya</a:t>
            </a:r>
            <a:r>
              <a:rPr lang="hu-HU" dirty="0" smtClean="0"/>
              <a:t>. Használatával lehetőség van vásárolni és </a:t>
            </a:r>
            <a:r>
              <a:rPr lang="hu-HU" dirty="0" err="1" smtClean="0">
                <a:hlinkClick r:id="rId3" tooltip="Automated Teller Machine"/>
              </a:rPr>
              <a:t>ATM</a:t>
            </a:r>
            <a:r>
              <a:rPr lang="hu-HU" dirty="0" err="1" smtClean="0"/>
              <a:t>-ekben</a:t>
            </a:r>
            <a:r>
              <a:rPr lang="hu-HU" dirty="0" smtClean="0"/>
              <a:t> készpénzt felvenni.</a:t>
            </a:r>
            <a:r>
              <a:rPr lang="hu-HU" baseline="30000" dirty="0" smtClean="0"/>
              <a:t> </a:t>
            </a:r>
          </a:p>
          <a:p>
            <a:r>
              <a:rPr lang="hu-HU" dirty="0" smtClean="0"/>
              <a:t>A bankkártyás fizetési mód elterjedése a számítástechnika fejlődéséhez kapcsolódik. </a:t>
            </a:r>
          </a:p>
          <a:p>
            <a:r>
              <a:rPr lang="hu-HU" dirty="0" smtClean="0"/>
              <a:t>A bankkártyák </a:t>
            </a:r>
            <a:r>
              <a:rPr lang="hu-HU" dirty="0" err="1" smtClean="0"/>
              <a:t>mikrochipet</a:t>
            </a:r>
            <a:r>
              <a:rPr lang="hu-HU" dirty="0" smtClean="0"/>
              <a:t> tartalmazhatnak, amelyen a bank és a kártyabirtokos azonosító adatai szerepelnek.</a:t>
            </a:r>
            <a:endParaRPr lang="hu-HU" dirty="0"/>
          </a:p>
        </p:txBody>
      </p:sp>
      <p:pic>
        <p:nvPicPr>
          <p:cNvPr id="4" name="Kép 3" descr="kh_mastercard_kartya_bac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00364" y="5406380"/>
            <a:ext cx="2286016" cy="1451620"/>
          </a:xfrm>
          <a:prstGeom prst="rect">
            <a:avLst/>
          </a:prstGeom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Jellemzői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Nemzetközi szabvány szerint készült műanyag lap.</a:t>
            </a:r>
          </a:p>
          <a:p>
            <a:r>
              <a:rPr lang="hu-HU" dirty="0" smtClean="0"/>
              <a:t> A bankkártya birtokosa - meglévő fedezet esetén - készpénzt vehet fel </a:t>
            </a:r>
            <a:r>
              <a:rPr lang="hu-HU" dirty="0" err="1" smtClean="0"/>
              <a:t>bankautomatáknál</a:t>
            </a:r>
            <a:r>
              <a:rPr lang="hu-HU" dirty="0" smtClean="0"/>
              <a:t> illetve pénzintézetben (elsősorban a kibocsátónál), valamint árut és szolgáltatást lehet vásárolni vele. Vásárlási limitet tanácsos megadni. </a:t>
            </a:r>
          </a:p>
          <a:p>
            <a:r>
              <a:rPr lang="hu-HU" dirty="0" smtClean="0"/>
              <a:t>A bankkártyának általában éves díja van, ennek ellenére a bank tulajdona. A bankkártya személyhez kötődő, nem ruházható át. Elvesztés esetén le lehet tiltani. </a:t>
            </a:r>
          </a:p>
          <a:p>
            <a:r>
              <a:rPr lang="hu-HU" dirty="0" smtClean="0"/>
              <a:t>A bankkártyát több évre szokta kibocsátani a pénzintézet, lejárat után tanácsos megsemmisíteni pl. a </a:t>
            </a:r>
            <a:r>
              <a:rPr lang="hu-HU" dirty="0" err="1" smtClean="0"/>
              <a:t>mágnescsíknál</a:t>
            </a:r>
            <a:r>
              <a:rPr lang="hu-HU" dirty="0" smtClean="0"/>
              <a:t> történő szétvágással.</a:t>
            </a:r>
            <a:endParaRPr lang="hu-H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/>
          <a:lstStyle/>
          <a:p>
            <a:pPr algn="ctr"/>
            <a:r>
              <a:rPr lang="hu-HU" dirty="0" smtClean="0"/>
              <a:t>Fajtái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1472" y="1142984"/>
            <a:ext cx="8229600" cy="4389120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Pénzfelvevő kártya</a:t>
            </a:r>
          </a:p>
          <a:p>
            <a:r>
              <a:rPr lang="hu-HU" dirty="0" smtClean="0"/>
              <a:t>Pénzfelvevő és fizetési kártya</a:t>
            </a:r>
          </a:p>
          <a:p>
            <a:r>
              <a:rPr lang="hu-HU" dirty="0" smtClean="0">
                <a:hlinkClick r:id="rId2" tooltip="Hitelkártya"/>
              </a:rPr>
              <a:t>Hitelkártya</a:t>
            </a:r>
            <a:r>
              <a:rPr lang="hu-HU" dirty="0" smtClean="0"/>
              <a:t> (credit </a:t>
            </a:r>
            <a:r>
              <a:rPr lang="hu-HU" dirty="0" err="1" smtClean="0"/>
              <a:t>card</a:t>
            </a:r>
            <a:r>
              <a:rPr lang="hu-HU" dirty="0" smtClean="0"/>
              <a:t>), másként halasztott fizetési kártya, amelyhez hitelkeretet biztosít a pénzintézet</a:t>
            </a:r>
          </a:p>
          <a:p>
            <a:r>
              <a:rPr lang="hu-HU" dirty="0" smtClean="0"/>
              <a:t>Terhelési kártya (</a:t>
            </a:r>
            <a:r>
              <a:rPr lang="hu-HU" dirty="0" err="1" smtClean="0"/>
              <a:t>charge</a:t>
            </a:r>
            <a:r>
              <a:rPr lang="hu-HU" dirty="0" smtClean="0"/>
              <a:t> </a:t>
            </a:r>
            <a:r>
              <a:rPr lang="hu-HU" dirty="0" err="1" smtClean="0"/>
              <a:t>card</a:t>
            </a:r>
            <a:r>
              <a:rPr lang="hu-HU" dirty="0" smtClean="0"/>
              <a:t>), egyfajta hitelkártya, amely nagyobb összegek kiadását teszi lehetővé a birtokos számára hosszabb kamatmentes határidőt biztosítva a többnyire egyösszegű visszafizetésre</a:t>
            </a:r>
          </a:p>
          <a:p>
            <a:r>
              <a:rPr lang="hu-HU" dirty="0" smtClean="0"/>
              <a:t>Hűségkártya, pontgyűjtésre alkalmas és a kibocsátók gyakran az értékesítő cégek, illetve bank és értékesítő cég együttesen is kibocsáthatja</a:t>
            </a:r>
          </a:p>
          <a:p>
            <a:r>
              <a:rPr lang="hu-HU" dirty="0" smtClean="0"/>
              <a:t>Betéti kártya (</a:t>
            </a:r>
            <a:r>
              <a:rPr lang="hu-HU" dirty="0" err="1" smtClean="0"/>
              <a:t>debit</a:t>
            </a:r>
            <a:r>
              <a:rPr lang="hu-HU" dirty="0" smtClean="0"/>
              <a:t> </a:t>
            </a:r>
            <a:r>
              <a:rPr lang="hu-HU" dirty="0" err="1" smtClean="0"/>
              <a:t>card</a:t>
            </a:r>
            <a:r>
              <a:rPr lang="hu-HU" dirty="0" smtClean="0"/>
              <a:t>)</a:t>
            </a:r>
          </a:p>
          <a:p>
            <a:r>
              <a:rPr lang="hu-HU" dirty="0" smtClean="0"/>
              <a:t>Előre fizetett kártya (prepaid </a:t>
            </a:r>
            <a:r>
              <a:rPr lang="hu-HU" dirty="0" err="1" smtClean="0"/>
              <a:t>card</a:t>
            </a:r>
            <a:r>
              <a:rPr lang="hu-HU" dirty="0" smtClean="0"/>
              <a:t>), pl. telefonkártya.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6" name="Kép 5" descr="1525852777-DXpHYpKi4_m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1538" y="5369893"/>
            <a:ext cx="2643174" cy="14881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Kép 6" descr="10581a0122b646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6446" y="5214950"/>
            <a:ext cx="2464575" cy="16430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Használata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bankkártya használható a közterületeken vagy bankfiókokban elhelyezett </a:t>
            </a:r>
            <a:r>
              <a:rPr lang="hu-HU" dirty="0" err="1" smtClean="0"/>
              <a:t>bankautomatáknál</a:t>
            </a:r>
            <a:r>
              <a:rPr lang="hu-HU" dirty="0" smtClean="0"/>
              <a:t>, illetve a bankkártya leolvasó berendezésekkel ellátott kifizető vagy értékesítő, kereskedelmi pontokon. </a:t>
            </a:r>
          </a:p>
          <a:p>
            <a:r>
              <a:rPr lang="hu-HU" dirty="0" smtClean="0"/>
              <a:t>A kártyákon általában feltűnő nyíl jelzi a behelyezés irányát és felületét. A kártya használatához általánosan elterjedt a </a:t>
            </a:r>
            <a:r>
              <a:rPr lang="hu-HU" dirty="0" err="1" smtClean="0"/>
              <a:t>PIN-kód</a:t>
            </a:r>
            <a:r>
              <a:rPr lang="hu-HU" dirty="0" smtClean="0"/>
              <a:t>, amelyet a kibocsátó ad ki, s a kártyabirtokos szükség szerint lecserélheti a kibocsátó </a:t>
            </a:r>
            <a:r>
              <a:rPr lang="hu-HU" dirty="0" err="1" smtClean="0"/>
              <a:t>bankautomatáinál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4" name="Kép 3" descr="bankkarty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5357826"/>
            <a:ext cx="2340864" cy="1316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pPr algn="ctr"/>
            <a:r>
              <a:rPr lang="hu-HU" dirty="0" smtClean="0"/>
              <a:t>Gyakori bankkártya műveletek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389120"/>
          </a:xfrm>
        </p:spPr>
        <p:txBody>
          <a:bodyPr/>
          <a:lstStyle/>
          <a:p>
            <a:r>
              <a:rPr lang="hu-HU" dirty="0" smtClean="0"/>
              <a:t>vásárlás üzletekben,</a:t>
            </a:r>
          </a:p>
          <a:p>
            <a:r>
              <a:rPr lang="hu-HU" dirty="0" smtClean="0">
                <a:hlinkClick r:id="rId2" tooltip="Készpénzfelvétel"/>
              </a:rPr>
              <a:t>készpénzfelvétel</a:t>
            </a:r>
            <a:r>
              <a:rPr lang="hu-HU" dirty="0" smtClean="0"/>
              <a:t> bankjegykiadó automatákból(azaz </a:t>
            </a:r>
            <a:r>
              <a:rPr lang="hu-HU" dirty="0" err="1" smtClean="0"/>
              <a:t>ATM-ekből</a:t>
            </a:r>
            <a:r>
              <a:rPr lang="hu-HU" dirty="0" smtClean="0"/>
              <a:t>),</a:t>
            </a:r>
          </a:p>
          <a:p>
            <a:r>
              <a:rPr lang="hu-HU" dirty="0" smtClean="0"/>
              <a:t>bankszámlaegyenleg lekérdezése,</a:t>
            </a:r>
          </a:p>
          <a:p>
            <a:r>
              <a:rPr lang="hu-HU" dirty="0" smtClean="0"/>
              <a:t>mobiltelefon-feltöltés,</a:t>
            </a:r>
          </a:p>
          <a:p>
            <a:r>
              <a:rPr lang="hu-HU" dirty="0" smtClean="0"/>
              <a:t>egyéb (például befizetés </a:t>
            </a:r>
            <a:r>
              <a:rPr lang="hu-HU" dirty="0" smtClean="0">
                <a:hlinkClick r:id="rId3" tooltip="Bankszámla"/>
              </a:rPr>
              <a:t>bankszámlára</a:t>
            </a:r>
            <a:r>
              <a:rPr lang="hu-HU" dirty="0" smtClean="0"/>
              <a:t> </a:t>
            </a:r>
            <a:r>
              <a:rPr lang="hu-HU" dirty="0" err="1" smtClean="0"/>
              <a:t>ATM-en</a:t>
            </a:r>
            <a:r>
              <a:rPr lang="hu-HU" dirty="0" smtClean="0"/>
              <a:t> keresztül, vásárlás az interneten stb.).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4" name="Kép 3" descr="10758983_354555_78b6b14403eb458a304908e63ad9ce48_w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472" y="4714884"/>
            <a:ext cx="2789768" cy="18573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Kép 4" descr="image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7554" y="5000636"/>
            <a:ext cx="2729932" cy="152876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Kép 5" descr="paypass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2198" y="4643446"/>
            <a:ext cx="2789129" cy="18573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Köszönöm a figyelmet!</a:t>
            </a:r>
            <a:endParaRPr lang="hu-H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Szöveg hely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6" name="Kép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3571876"/>
            <a:ext cx="3820600" cy="23002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7" name="Kép 6" descr="kartya_focuspoint_614x34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3571876"/>
            <a:ext cx="3786213" cy="24234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Mosolygó arc 7"/>
          <p:cNvSpPr/>
          <p:nvPr/>
        </p:nvSpPr>
        <p:spPr>
          <a:xfrm>
            <a:off x="3786182" y="285728"/>
            <a:ext cx="1500198" cy="1357322"/>
          </a:xfrm>
          <a:prstGeom prst="smileyFac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Egyéni 2. séma">
      <a:dk1>
        <a:srgbClr val="000000"/>
      </a:dk1>
      <a:lt1>
        <a:sysClr val="window" lastClr="FFFFFF"/>
      </a:lt1>
      <a:dk2>
        <a:srgbClr val="20C8F7"/>
      </a:dk2>
      <a:lt2>
        <a:srgbClr val="76D9E8"/>
      </a:lt2>
      <a:accent1>
        <a:srgbClr val="0F6FC6"/>
      </a:accent1>
      <a:accent2>
        <a:srgbClr val="248D7B"/>
      </a:accent2>
      <a:accent3>
        <a:srgbClr val="0BD0D9"/>
      </a:accent3>
      <a:accent4>
        <a:srgbClr val="10CF9B"/>
      </a:accent4>
      <a:accent5>
        <a:srgbClr val="07674D"/>
      </a:accent5>
      <a:accent6>
        <a:srgbClr val="21B2C8"/>
      </a:accent6>
      <a:hlink>
        <a:srgbClr val="0C0C0C"/>
      </a:hlink>
      <a:folHlink>
        <a:srgbClr val="0C0C0C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</TotalTime>
  <Words>185</Words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Áramlás</vt:lpstr>
      <vt:lpstr>A bankkártya</vt:lpstr>
      <vt:lpstr>Tartalom:</vt:lpstr>
      <vt:lpstr>Alapvető tudnivalók a bankkártyáról</vt:lpstr>
      <vt:lpstr>Jellemzői</vt:lpstr>
      <vt:lpstr>Fajtái</vt:lpstr>
      <vt:lpstr>Használata</vt:lpstr>
      <vt:lpstr>Gyakori bankkártya műveletek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bankkártya</dc:title>
  <dc:creator>user</dc:creator>
  <cp:lastModifiedBy>ETS02</cp:lastModifiedBy>
  <cp:revision>7</cp:revision>
  <dcterms:created xsi:type="dcterms:W3CDTF">2019-05-30T13:36:26Z</dcterms:created>
  <dcterms:modified xsi:type="dcterms:W3CDTF">2019-05-31T10:38:32Z</dcterms:modified>
</cp:coreProperties>
</file>