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63" r:id="rId13"/>
    <p:sldId id="265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F57B23-1167-436B-A78F-0E48F41518FA}" type="datetimeFigureOut">
              <a:rPr lang="hu-HU" smtClean="0"/>
              <a:t>2025. 12. 15.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5ACF068-E7EA-47F3-84F5-150093AD6334}" type="slidenum">
              <a:rPr lang="hu-HU" smtClean="0"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6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1108" y="2529908"/>
            <a:ext cx="8305800" cy="1143000"/>
          </a:xfrm>
        </p:spPr>
        <p:txBody>
          <a:bodyPr/>
          <a:lstStyle/>
          <a:p>
            <a:endParaRPr lang="hu-H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305800" cy="1981200"/>
          </a:xfrm>
        </p:spPr>
        <p:txBody>
          <a:bodyPr/>
          <a:lstStyle/>
          <a:p>
            <a:r>
              <a:rPr lang="hu-HU" dirty="0"/>
              <a:t>A régi analóg világ és a mai digitalizált napjaink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89040"/>
            <a:ext cx="4824536" cy="252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Régen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Rádió, televízió, mozi</a:t>
            </a:r>
          </a:p>
          <a:p>
            <a:r>
              <a:rPr lang="hu-HU" dirty="0"/>
              <a:t>Korlátozott választék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err="1"/>
              <a:t>Streaming</a:t>
            </a:r>
            <a:r>
              <a:rPr lang="hu-HU" dirty="0"/>
              <a:t> szolgáltatások, online játékok, közösségi média</a:t>
            </a:r>
          </a:p>
          <a:p>
            <a:r>
              <a:rPr lang="hu-HU" dirty="0"/>
              <a:t> Széles választék, bármikor elérhető.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Szórakozás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Napjainkban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45" y="3212976"/>
            <a:ext cx="3314431" cy="318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4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Régen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Térképek</a:t>
            </a:r>
          </a:p>
          <a:p>
            <a:r>
              <a:rPr lang="hu-HU" dirty="0"/>
              <a:t> Nehézkes tájékozódás, korlátozott információ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GPS navigáció, online jegyfoglalás</a:t>
            </a:r>
          </a:p>
          <a:p>
            <a:r>
              <a:rPr lang="hu-HU" dirty="0"/>
              <a:t> Pontos tájékozódás, kényelmes utazás.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Közlekedés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Napjainkban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98759"/>
            <a:ext cx="2735560" cy="273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03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628528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</a:t>
            </a:r>
            <a:r>
              <a:rPr lang="hu-HU" sz="2800" dirty="0" err="1"/>
              <a:t>digitalizáció</a:t>
            </a:r>
            <a:r>
              <a:rPr lang="hu-HU" sz="2800" dirty="0"/>
              <a:t> sok lehetőséget kínál, de fontos, hogy tudatosan használjuk a technológiát. Ne feledkezzünk meg a valódi világról, a személyes kapcsolatokról, a tudásról és a valódi élményekről.</a:t>
            </a:r>
            <a:br>
              <a:rPr lang="hu-HU" sz="2800" dirty="0"/>
            </a:br>
            <a:endParaRPr lang="hu-H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166592" cy="416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4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219200"/>
          </a:xfrm>
        </p:spPr>
        <p:txBody>
          <a:bodyPr/>
          <a:lstStyle/>
          <a:p>
            <a:pPr algn="ctr"/>
            <a:r>
              <a:rPr lang="hu-HU" dirty="0"/>
              <a:t>Köszönöm a figyelmet!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61573"/>
            <a:ext cx="3940696" cy="3940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1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digitalizáció</a:t>
            </a:r>
            <a:r>
              <a:rPr lang="hu-HU" dirty="0"/>
              <a:t> kialakulása és hatásai</a:t>
            </a:r>
          </a:p>
          <a:p>
            <a:r>
              <a:rPr lang="hu-HU" u="sng" dirty="0"/>
              <a:t>Régen és napjainkban:</a:t>
            </a:r>
          </a:p>
          <a:p>
            <a:r>
              <a:rPr lang="hu-HU" dirty="0"/>
              <a:t>Levelezés</a:t>
            </a:r>
          </a:p>
          <a:p>
            <a:r>
              <a:rPr lang="hu-HU" dirty="0"/>
              <a:t>Pénzkezelés</a:t>
            </a:r>
          </a:p>
          <a:p>
            <a:r>
              <a:rPr lang="hu-HU" dirty="0"/>
              <a:t>Kereskedelem</a:t>
            </a:r>
          </a:p>
          <a:p>
            <a:r>
              <a:rPr lang="hu-HU" dirty="0"/>
              <a:t>Információszerzés </a:t>
            </a:r>
          </a:p>
          <a:p>
            <a:r>
              <a:rPr lang="hu-HU" dirty="0"/>
              <a:t>Szórakozás</a:t>
            </a:r>
          </a:p>
          <a:p>
            <a:r>
              <a:rPr lang="hu-HU" dirty="0"/>
              <a:t>Közlekedés</a:t>
            </a:r>
          </a:p>
          <a:p>
            <a:endParaRPr lang="hu-HU" dirty="0"/>
          </a:p>
          <a:p>
            <a:r>
              <a:rPr lang="hu-HU" dirty="0"/>
              <a:t>Összegzés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Tartalom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85" y="1124744"/>
            <a:ext cx="2489696" cy="248969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33" y="3817857"/>
            <a:ext cx="2613000" cy="26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 A 20. század második fele</a:t>
            </a:r>
          </a:p>
          <a:p>
            <a:r>
              <a:rPr lang="hu-HU" dirty="0"/>
              <a:t>Digitális technológiák megjelenése</a:t>
            </a:r>
          </a:p>
          <a:p>
            <a:r>
              <a:rPr lang="hu-HU" dirty="0"/>
              <a:t>Számítógépek megjelenése</a:t>
            </a:r>
          </a:p>
          <a:p>
            <a:r>
              <a:rPr lang="hu-HU" dirty="0"/>
              <a:t>Minden elérhető online a napjainkban</a:t>
            </a:r>
          </a:p>
          <a:p>
            <a:r>
              <a:rPr lang="hu-HU" dirty="0"/>
              <a:t>A munkahelyek, a szórakozás és a társas kapcsolatok is átalakultak.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dirty="0"/>
              <a:t>A </a:t>
            </a:r>
            <a:r>
              <a:rPr lang="hu-HU" sz="3600" dirty="0" err="1"/>
              <a:t>digitalizáció</a:t>
            </a:r>
            <a:r>
              <a:rPr lang="hu-HU" sz="3600" dirty="0"/>
              <a:t> kialakulása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432050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03873"/>
            <a:ext cx="2273672" cy="22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Pozitív hatásai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4" y="1652308"/>
            <a:ext cx="1478138" cy="9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3" y="3708189"/>
            <a:ext cx="1300213" cy="97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09" y="4841149"/>
            <a:ext cx="1607541" cy="160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89175"/>
            <a:ext cx="230505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61192"/>
            <a:ext cx="1595531" cy="1227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67544" y="1061192"/>
            <a:ext cx="180020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Hozzáférés információkhoz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4" y="3166598"/>
            <a:ext cx="22987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00" y="4539646"/>
            <a:ext cx="1053350" cy="126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733" y="776365"/>
            <a:ext cx="1944687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02" y="2780928"/>
            <a:ext cx="1833401" cy="185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914550" y="2780928"/>
            <a:ext cx="1864071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Kommunikáció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979712" y="5942080"/>
            <a:ext cx="1883563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Hatékonyság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948264" y="3523523"/>
            <a:ext cx="1512168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Kényelem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7164759" y="1060436"/>
            <a:ext cx="1583705" cy="147732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hu-HU" dirty="0"/>
              <a:t>Munkavégzés, oktatás, szórakozás, egészségügy, stb.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91" y="4834379"/>
            <a:ext cx="1859073" cy="129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30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Negatív hatásai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32856"/>
            <a:ext cx="22923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17514" y="2334469"/>
            <a:ext cx="173196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55576" y="3864819"/>
            <a:ext cx="237626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Adatvédelem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203848" y="5945457"/>
            <a:ext cx="2436366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Digitális függőség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940152" y="3137227"/>
            <a:ext cx="2973807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Információ túlterheltség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214" y="2276524"/>
            <a:ext cx="206692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58" y="4491238"/>
            <a:ext cx="1201737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7184"/>
            <a:ext cx="1476164" cy="202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58" y="1183982"/>
            <a:ext cx="1569268" cy="97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41" y="2020969"/>
            <a:ext cx="1517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116" y="4765176"/>
            <a:ext cx="778080" cy="120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52579"/>
            <a:ext cx="2240823" cy="16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74" y="4557352"/>
            <a:ext cx="2264734" cy="1618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38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Régen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1875176"/>
          </a:xfrm>
        </p:spPr>
        <p:txBody>
          <a:bodyPr/>
          <a:lstStyle/>
          <a:p>
            <a:r>
              <a:rPr lang="hu-HU" dirty="0"/>
              <a:t>Papíralapú levelezés (képeslapok, kézírásos levelek)</a:t>
            </a:r>
          </a:p>
          <a:p>
            <a:r>
              <a:rPr lang="hu-HU" dirty="0"/>
              <a:t>Lassú kézbesítési idő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E-mail</a:t>
            </a:r>
          </a:p>
          <a:p>
            <a:r>
              <a:rPr lang="hu-HU" dirty="0"/>
              <a:t>Azonnali üzenetküldők (</a:t>
            </a:r>
            <a:r>
              <a:rPr lang="hu-HU" dirty="0" err="1"/>
              <a:t>WhatsApp</a:t>
            </a:r>
            <a:r>
              <a:rPr lang="hu-HU" dirty="0"/>
              <a:t>, Messenger, stb.) 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Levelezés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Napjainkban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2880320" cy="191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91180"/>
            <a:ext cx="1916832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18356"/>
            <a:ext cx="2043608" cy="1149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3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Régen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Készpénzes fizetések, pénzutalások postán vagy banki ügyintézés segítségével</a:t>
            </a:r>
          </a:p>
          <a:p>
            <a:r>
              <a:rPr lang="hu-HU" dirty="0"/>
              <a:t>Papíralapú pénzügyi adminisztráció (csekkek, banki kivonatok)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2379232"/>
          </a:xfrm>
        </p:spPr>
        <p:txBody>
          <a:bodyPr/>
          <a:lstStyle/>
          <a:p>
            <a:r>
              <a:rPr lang="hu-HU" dirty="0"/>
              <a:t>Elektronikus ügyintézés </a:t>
            </a:r>
          </a:p>
          <a:p>
            <a:r>
              <a:rPr lang="hu-HU" dirty="0"/>
              <a:t>Digitális dokumentumok, adatok tárolása</a:t>
            </a:r>
          </a:p>
          <a:p>
            <a:r>
              <a:rPr lang="hu-HU" dirty="0"/>
              <a:t>E- számlák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Pénzkezelés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Napjainkban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209" y="5157192"/>
            <a:ext cx="2016224" cy="151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6"/>
            <a:ext cx="4125758" cy="177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08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Régen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Boltok, piacok, vásárlók látogatása </a:t>
            </a:r>
          </a:p>
          <a:p>
            <a:r>
              <a:rPr lang="hu-HU" dirty="0"/>
              <a:t>Fizikai pénztárgép használata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Online vásárlás (</a:t>
            </a:r>
            <a:r>
              <a:rPr lang="hu-HU" dirty="0" err="1"/>
              <a:t>webshopok</a:t>
            </a:r>
            <a:r>
              <a:rPr lang="hu-HU" dirty="0"/>
              <a:t>)</a:t>
            </a:r>
          </a:p>
          <a:p>
            <a:r>
              <a:rPr lang="hu-HU" dirty="0"/>
              <a:t>Digitális pénztárgépek</a:t>
            </a:r>
          </a:p>
          <a:p>
            <a:r>
              <a:rPr lang="hu-HU" dirty="0" err="1"/>
              <a:t>Social</a:t>
            </a:r>
            <a:r>
              <a:rPr lang="hu-HU" dirty="0"/>
              <a:t> </a:t>
            </a:r>
            <a:r>
              <a:rPr lang="hu-HU" dirty="0" err="1"/>
              <a:t>media</a:t>
            </a:r>
            <a:r>
              <a:rPr lang="hu-HU" dirty="0"/>
              <a:t>, mint vásárlási eszköz (</a:t>
            </a:r>
            <a:r>
              <a:rPr lang="hu-HU" dirty="0" err="1"/>
              <a:t>influenszerek</a:t>
            </a:r>
            <a:r>
              <a:rPr lang="hu-HU" dirty="0"/>
              <a:t>, termékek)</a:t>
            </a:r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Kereskedelem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Napjainkban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229200"/>
            <a:ext cx="2634630" cy="14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2675503" cy="200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90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Régen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258816" cy="1515136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Könyvtárak, lexikonok, újságok</a:t>
            </a:r>
          </a:p>
          <a:p>
            <a:r>
              <a:rPr lang="hu-HU" sz="2400" dirty="0"/>
              <a:t>Korlátozott, nehézkes, időigényes.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Internet, keresők, online adatbázisok</a:t>
            </a:r>
          </a:p>
          <a:p>
            <a:r>
              <a:rPr lang="hu-HU" dirty="0"/>
              <a:t>Korlátlan, gyors, könnyen elérhető.</a:t>
            </a:r>
          </a:p>
          <a:p>
            <a:endParaRPr lang="hu-HU" dirty="0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/>
              <a:t>Információszerzés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0070C0"/>
                </a:solidFill>
              </a:rPr>
              <a:t>Napjainkban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2195736" cy="123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1754"/>
            <a:ext cx="2026196" cy="1353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699986"/>
            <a:ext cx="3014464" cy="3014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87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278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Constantia</vt:lpstr>
      <vt:lpstr>Wingdings 2</vt:lpstr>
      <vt:lpstr>Papír</vt:lpstr>
      <vt:lpstr>A régi analóg világ és a mai digitalizált napjaink</vt:lpstr>
      <vt:lpstr>Tartalom</vt:lpstr>
      <vt:lpstr>A digitalizáció kialakulása</vt:lpstr>
      <vt:lpstr>Pozitív hatásai</vt:lpstr>
      <vt:lpstr>Negatív hatásai</vt:lpstr>
      <vt:lpstr>Levelezés</vt:lpstr>
      <vt:lpstr>Pénzkezelés</vt:lpstr>
      <vt:lpstr>Kereskedelem</vt:lpstr>
      <vt:lpstr>Információszerzés</vt:lpstr>
      <vt:lpstr>Szórakozás</vt:lpstr>
      <vt:lpstr>Közlekedés</vt:lpstr>
      <vt:lpstr>A digitalizáció sok lehetőséget kínál, de fontos, hogy tudatosan használjuk a technológiát. Ne feledkezzünk meg a valódi világról, a személyes kapcsolatokról, a tudásról és a valódi élményekről.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régi analóg világ és a mai digitalizált napjaink</dc:title>
  <dc:creator>Felhasználó</dc:creator>
  <cp:lastModifiedBy>Admin</cp:lastModifiedBy>
  <cp:revision>16</cp:revision>
  <dcterms:created xsi:type="dcterms:W3CDTF">2025-01-28T10:19:57Z</dcterms:created>
  <dcterms:modified xsi:type="dcterms:W3CDTF">2025-12-15T11:08:52Z</dcterms:modified>
</cp:coreProperties>
</file>