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8" r:id="rId3"/>
    <p:sldId id="263" r:id="rId4"/>
    <p:sldId id="264" r:id="rId5"/>
    <p:sldId id="260" r:id="rId6"/>
    <p:sldId id="265" r:id="rId7"/>
    <p:sldId id="261" r:id="rId8"/>
    <p:sldId id="262" r:id="rId9"/>
    <p:sldId id="266" r:id="rId10"/>
    <p:sldId id="268" r:id="rId11"/>
    <p:sldId id="267" r:id="rId12"/>
  </p:sldIdLst>
  <p:sldSz cx="9144000" cy="5143500" type="screen16x9"/>
  <p:notesSz cx="6858000" cy="9144000"/>
  <p:embeddedFontLst>
    <p:embeddedFont>
      <p:font typeface="Lexend Deca" panose="020B0604020202020204" charset="0"/>
      <p:regular r:id="rId14"/>
    </p:embeddedFont>
    <p:embeddedFont>
      <p:font typeface="Muli Regular" panose="020B060402020202020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4179236-C115-45E5-94CE-0C7CC1EE5057}">
  <a:tblStyle styleId="{44179236-C115-45E5-94CE-0C7CC1EE505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0" d="100"/>
          <a:sy n="140" d="100"/>
        </p:scale>
        <p:origin x="774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-25"/>
            <a:ext cx="9143957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85800" y="1991825"/>
            <a:ext cx="4539000" cy="1159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oogle Shape;28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580550" y="205975"/>
            <a:ext cx="6014400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580550" y="1352550"/>
            <a:ext cx="2841000" cy="3155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⬡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∙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∙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3753943" y="1352550"/>
            <a:ext cx="2841000" cy="3155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⬡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∙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∙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gradFill>
          <a:gsLst>
            <a:gs pos="0">
              <a:srgbClr val="A458FF"/>
            </a:gs>
            <a:gs pos="39000">
              <a:srgbClr val="3544FF"/>
            </a:gs>
            <a:gs pos="100000">
              <a:srgbClr val="0A2F9E"/>
            </a:gs>
          </a:gsLst>
          <a:lin ang="8100019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80550" y="205975"/>
            <a:ext cx="60144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exend Deca"/>
              <a:buNone/>
              <a:defRPr sz="3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exend Deca"/>
              <a:buNone/>
              <a:defRPr sz="3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exend Deca"/>
              <a:buNone/>
              <a:defRPr sz="3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exend Deca"/>
              <a:buNone/>
              <a:defRPr sz="3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exend Deca"/>
              <a:buNone/>
              <a:defRPr sz="3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exend Deca"/>
              <a:buNone/>
              <a:defRPr sz="3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exend Deca"/>
              <a:buNone/>
              <a:defRPr sz="3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exend Deca"/>
              <a:buNone/>
              <a:defRPr sz="3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exend Deca"/>
              <a:buNone/>
              <a:defRPr sz="3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80550" y="1352550"/>
            <a:ext cx="6014400" cy="3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Muli Regular"/>
              <a:buChar char="⬡"/>
              <a:defRPr sz="2400">
                <a:solidFill>
                  <a:schemeClr val="lt1"/>
                </a:solidFill>
                <a:latin typeface="Muli Regular"/>
                <a:ea typeface="Muli Regular"/>
                <a:cs typeface="Muli Regular"/>
                <a:sym typeface="Muli Regular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Muli Regular"/>
              <a:buChar char="∙"/>
              <a:defRPr sz="2400">
                <a:solidFill>
                  <a:schemeClr val="lt1"/>
                </a:solidFill>
                <a:latin typeface="Muli Regular"/>
                <a:ea typeface="Muli Regular"/>
                <a:cs typeface="Muli Regular"/>
                <a:sym typeface="Muli Regular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Muli Regular"/>
              <a:buChar char="∙"/>
              <a:defRPr sz="2400">
                <a:solidFill>
                  <a:schemeClr val="lt1"/>
                </a:solidFill>
                <a:latin typeface="Muli Regular"/>
                <a:ea typeface="Muli Regular"/>
                <a:cs typeface="Muli Regular"/>
                <a:sym typeface="Muli Regular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uli Regular"/>
              <a:buChar char="●"/>
              <a:defRPr sz="2400">
                <a:solidFill>
                  <a:schemeClr val="lt1"/>
                </a:solidFill>
                <a:latin typeface="Muli Regular"/>
                <a:ea typeface="Muli Regular"/>
                <a:cs typeface="Muli Regular"/>
                <a:sym typeface="Muli Regular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uli Regular"/>
              <a:buChar char="○"/>
              <a:defRPr sz="2400">
                <a:solidFill>
                  <a:schemeClr val="lt1"/>
                </a:solidFill>
                <a:latin typeface="Muli Regular"/>
                <a:ea typeface="Muli Regular"/>
                <a:cs typeface="Muli Regular"/>
                <a:sym typeface="Muli Regular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uli Regular"/>
              <a:buChar char="■"/>
              <a:defRPr sz="2400">
                <a:solidFill>
                  <a:schemeClr val="lt1"/>
                </a:solidFill>
                <a:latin typeface="Muli Regular"/>
                <a:ea typeface="Muli Regular"/>
                <a:cs typeface="Muli Regular"/>
                <a:sym typeface="Muli Regular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uli Regular"/>
              <a:buChar char="●"/>
              <a:defRPr sz="2400">
                <a:solidFill>
                  <a:schemeClr val="lt1"/>
                </a:solidFill>
                <a:latin typeface="Muli Regular"/>
                <a:ea typeface="Muli Regular"/>
                <a:cs typeface="Muli Regular"/>
                <a:sym typeface="Muli Regular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uli Regular"/>
              <a:buChar char="○"/>
              <a:defRPr sz="2400">
                <a:solidFill>
                  <a:schemeClr val="lt1"/>
                </a:solidFill>
                <a:latin typeface="Muli Regular"/>
                <a:ea typeface="Muli Regular"/>
                <a:cs typeface="Muli Regular"/>
                <a:sym typeface="Muli Regular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uli Regular"/>
              <a:buChar char="■"/>
              <a:defRPr sz="2400">
                <a:solidFill>
                  <a:schemeClr val="lt1"/>
                </a:solidFill>
                <a:latin typeface="Muli Regular"/>
                <a:ea typeface="Muli Regular"/>
                <a:cs typeface="Muli Regular"/>
                <a:sym typeface="Muli Regular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r">
              <a:buNone/>
              <a:defRPr sz="13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1pPr>
            <a:lvl2pPr lvl="1" algn="r">
              <a:buNone/>
              <a:defRPr sz="13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2pPr>
            <a:lvl3pPr lvl="2" algn="r">
              <a:buNone/>
              <a:defRPr sz="13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3pPr>
            <a:lvl4pPr lvl="3" algn="r">
              <a:buNone/>
              <a:defRPr sz="13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4pPr>
            <a:lvl5pPr lvl="4" algn="r">
              <a:buNone/>
              <a:defRPr sz="13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5pPr>
            <a:lvl6pPr lvl="5" algn="r">
              <a:buNone/>
              <a:defRPr sz="13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6pPr>
            <a:lvl7pPr lvl="6" algn="r">
              <a:buNone/>
              <a:defRPr sz="13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7pPr>
            <a:lvl8pPr lvl="7" algn="r">
              <a:buNone/>
              <a:defRPr sz="13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8pPr>
            <a:lvl9pPr lvl="8" algn="r">
              <a:buNone/>
              <a:defRPr sz="13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3"/>
          <p:cNvSpPr txBox="1">
            <a:spLocks noGrp="1"/>
          </p:cNvSpPr>
          <p:nvPr>
            <p:ph type="ctrTitle"/>
          </p:nvPr>
        </p:nvSpPr>
        <p:spPr>
          <a:xfrm>
            <a:off x="685800" y="1991825"/>
            <a:ext cx="4539000" cy="1159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dirty="0"/>
              <a:t>Vezetékes és vezeték nélküli hálózati kapcsolatok</a:t>
            </a:r>
            <a:endParaRPr dirty="0"/>
          </a:p>
        </p:txBody>
      </p:sp>
      <p:pic>
        <p:nvPicPr>
          <p:cNvPr id="61" name="Google Shape;6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94475" y="1050906"/>
            <a:ext cx="1782850" cy="2031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20814" y="378324"/>
            <a:ext cx="662500" cy="726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593770" y="884611"/>
            <a:ext cx="482075" cy="525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621692" y="4034576"/>
            <a:ext cx="586165" cy="68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04399" y="3624439"/>
            <a:ext cx="321850" cy="448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664593" y="3757882"/>
            <a:ext cx="321850" cy="448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0550" y="1352550"/>
            <a:ext cx="6920408" cy="3155100"/>
          </a:xfrm>
        </p:spPr>
        <p:txBody>
          <a:bodyPr/>
          <a:lstStyle/>
          <a:p>
            <a:r>
              <a:rPr lang="hu-HU" dirty="0"/>
              <a:t>Ha egy meglévő lakásba vezetjük be a hálózatot, akkor valószínűleg inkább egy vezeték nélküli megoldást fogunk választani, hacsak nem tudunk plusz vezetékeket beépíteni. </a:t>
            </a:r>
            <a:r>
              <a:rPr lang="hu-HU"/>
              <a:t>Azonban az új építésű házaknál előnyösebb, ha fix vezetékes hálózatot építünk ki, amit Wi-Fi hálózattal egészítünk ki, és utóbbit csak a vezeték nélküli készülékekkel használjuk.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 flipH="1">
            <a:off x="9143999" y="1352550"/>
            <a:ext cx="45719" cy="31551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10</a:t>
            </a:fld>
            <a:endParaRPr lang="en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0166" y="1785932"/>
            <a:ext cx="6014400" cy="857400"/>
          </a:xfrm>
        </p:spPr>
        <p:txBody>
          <a:bodyPr/>
          <a:lstStyle/>
          <a:p>
            <a:pPr algn="ctr"/>
            <a:r>
              <a:rPr lang="hu-HU" dirty="0"/>
              <a:t>Köszönöm a figyelmet!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0550" y="4461930"/>
            <a:ext cx="2841000" cy="4571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3753943" y="4461930"/>
            <a:ext cx="2841000" cy="4571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11</a:t>
            </a:fld>
            <a:endParaRPr lang="e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0" dirty="0" err="1"/>
              <a:t>Milyen</a:t>
            </a:r>
            <a:r>
              <a:rPr lang="en-US" sz="2800" b="0" dirty="0"/>
              <a:t> </a:t>
            </a:r>
            <a:r>
              <a:rPr lang="en-US" sz="2800" b="0" dirty="0" err="1"/>
              <a:t>legyen</a:t>
            </a:r>
            <a:r>
              <a:rPr lang="en-US" sz="2800" b="0" dirty="0"/>
              <a:t> a </a:t>
            </a:r>
            <a:r>
              <a:rPr lang="en-US" sz="2800" b="0" dirty="0" err="1"/>
              <a:t>számítógép</a:t>
            </a:r>
            <a:r>
              <a:rPr lang="en-US" sz="2800" b="0" dirty="0"/>
              <a:t> </a:t>
            </a:r>
            <a:r>
              <a:rPr lang="en-US" sz="2800" b="0" dirty="0" err="1"/>
              <a:t>hálózat</a:t>
            </a:r>
            <a:r>
              <a:rPr lang="en-US" sz="2800" b="0" dirty="0"/>
              <a:t>?</a:t>
            </a:r>
            <a:endParaRPr lang="en-US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A “milyen legyen” kérdést elsődlegesen az dönti el hogy </a:t>
            </a:r>
            <a:r>
              <a:rPr lang="hu-HU" b="1" dirty="0"/>
              <a:t>mire használják</a:t>
            </a:r>
            <a:r>
              <a:rPr lang="hu-HU" dirty="0"/>
              <a:t> a számítógép hálózatot.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hu-HU" dirty="0"/>
              <a:t>A következő szempont, hogy </a:t>
            </a:r>
            <a:r>
              <a:rPr lang="hu-HU" b="1" dirty="0"/>
              <a:t>milyen elvárásokat</a:t>
            </a:r>
            <a:r>
              <a:rPr lang="hu-HU" dirty="0"/>
              <a:t> </a:t>
            </a:r>
          </a:p>
          <a:p>
            <a:r>
              <a:rPr lang="hu-HU" dirty="0"/>
              <a:t>támasztanak a számítógép hálózattal szemben (sebesség, biztonság)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 lang="e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-714398"/>
            <a:ext cx="6014400" cy="857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72" y="1142990"/>
            <a:ext cx="7706226" cy="3369414"/>
          </a:xfrm>
        </p:spPr>
        <p:txBody>
          <a:bodyPr/>
          <a:lstStyle/>
          <a:p>
            <a:r>
              <a:rPr lang="en-US" dirty="0" err="1"/>
              <a:t>Ahol</a:t>
            </a:r>
            <a:r>
              <a:rPr lang="en-US" dirty="0"/>
              <a:t> </a:t>
            </a:r>
            <a:r>
              <a:rPr lang="en-US" dirty="0" err="1"/>
              <a:t>szükséges</a:t>
            </a:r>
            <a:r>
              <a:rPr lang="en-US" dirty="0"/>
              <a:t> a </a:t>
            </a:r>
            <a:r>
              <a:rPr lang="en-US" dirty="0" err="1"/>
              <a:t>biztonságos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gyors</a:t>
            </a:r>
            <a:r>
              <a:rPr lang="en-US" dirty="0"/>
              <a:t> </a:t>
            </a:r>
            <a:r>
              <a:rPr lang="en-US" dirty="0" err="1"/>
              <a:t>adatkapcsolat</a:t>
            </a:r>
            <a:r>
              <a:rPr lang="en-US" dirty="0"/>
              <a:t>, </a:t>
            </a:r>
            <a:r>
              <a:rPr lang="en-US" dirty="0" err="1"/>
              <a:t>vezetékes</a:t>
            </a:r>
            <a:r>
              <a:rPr lang="en-US" dirty="0"/>
              <a:t> </a:t>
            </a:r>
            <a:r>
              <a:rPr lang="en-US" dirty="0" err="1"/>
              <a:t>hálózatot</a:t>
            </a:r>
            <a:r>
              <a:rPr lang="en-US" dirty="0"/>
              <a:t> </a:t>
            </a:r>
            <a:r>
              <a:rPr lang="en-US" dirty="0" err="1"/>
              <a:t>építenek</a:t>
            </a:r>
            <a:r>
              <a:rPr lang="en-US" dirty="0"/>
              <a:t> </a:t>
            </a:r>
            <a:r>
              <a:rPr lang="en-US" dirty="0" err="1"/>
              <a:t>ki</a:t>
            </a:r>
            <a:r>
              <a:rPr lang="en-US" dirty="0"/>
              <a:t>:</a:t>
            </a:r>
            <a:endParaRPr lang="hu-HU" dirty="0"/>
          </a:p>
          <a:p>
            <a:r>
              <a:rPr lang="en-US" dirty="0"/>
              <a:t>•</a:t>
            </a:r>
            <a:r>
              <a:rPr lang="en-US" dirty="0" err="1"/>
              <a:t>vezetékes</a:t>
            </a:r>
            <a:r>
              <a:rPr lang="en-US" dirty="0"/>
              <a:t> </a:t>
            </a:r>
            <a:r>
              <a:rPr lang="en-US" dirty="0" err="1"/>
              <a:t>hálózathoz</a:t>
            </a:r>
            <a:r>
              <a:rPr lang="en-US" dirty="0"/>
              <a:t> </a:t>
            </a:r>
            <a:r>
              <a:rPr lang="en-US" dirty="0" err="1"/>
              <a:t>csatlakozik</a:t>
            </a:r>
            <a:r>
              <a:rPr lang="en-US" dirty="0"/>
              <a:t> </a:t>
            </a:r>
            <a:r>
              <a:rPr lang="en-US" dirty="0" err="1"/>
              <a:t>egy</a:t>
            </a:r>
            <a:r>
              <a:rPr lang="en-US" dirty="0"/>
              <a:t> </a:t>
            </a:r>
            <a:r>
              <a:rPr lang="en-US" dirty="0" err="1"/>
              <a:t>vagy</a:t>
            </a:r>
            <a:r>
              <a:rPr lang="en-US" dirty="0"/>
              <a:t> </a:t>
            </a:r>
            <a:r>
              <a:rPr lang="en-US" dirty="0" err="1"/>
              <a:t>több</a:t>
            </a:r>
            <a:r>
              <a:rPr lang="en-US" dirty="0"/>
              <a:t> </a:t>
            </a:r>
            <a:r>
              <a:rPr lang="en-US" dirty="0" err="1"/>
              <a:t>szerver</a:t>
            </a:r>
            <a:endParaRPr lang="hu-HU" dirty="0"/>
          </a:p>
          <a:p>
            <a:r>
              <a:rPr lang="en-US" dirty="0"/>
              <a:t>•</a:t>
            </a:r>
            <a:r>
              <a:rPr lang="en-US" dirty="0" err="1"/>
              <a:t>vezetékes</a:t>
            </a:r>
            <a:r>
              <a:rPr lang="en-US" dirty="0"/>
              <a:t> </a:t>
            </a:r>
            <a:r>
              <a:rPr lang="en-US" dirty="0" err="1"/>
              <a:t>hálózathoz</a:t>
            </a:r>
            <a:r>
              <a:rPr lang="en-US" dirty="0"/>
              <a:t> </a:t>
            </a:r>
            <a:r>
              <a:rPr lang="en-US" dirty="0" err="1"/>
              <a:t>csatlakozik</a:t>
            </a:r>
            <a:r>
              <a:rPr lang="en-US" dirty="0"/>
              <a:t> </a:t>
            </a:r>
            <a:r>
              <a:rPr lang="en-US" dirty="0" err="1"/>
              <a:t>minél</a:t>
            </a:r>
            <a:r>
              <a:rPr lang="en-US" dirty="0"/>
              <a:t> </a:t>
            </a:r>
            <a:r>
              <a:rPr lang="en-US" dirty="0" err="1"/>
              <a:t>több</a:t>
            </a:r>
            <a:r>
              <a:rPr lang="en-US" dirty="0"/>
              <a:t> </a:t>
            </a:r>
            <a:r>
              <a:rPr lang="en-US" dirty="0" err="1"/>
              <a:t>munkaállomás</a:t>
            </a:r>
            <a:endParaRPr lang="hu-HU" dirty="0"/>
          </a:p>
          <a:p>
            <a:r>
              <a:rPr lang="en-US" dirty="0"/>
              <a:t>•</a:t>
            </a:r>
            <a:r>
              <a:rPr lang="en-US" dirty="0" err="1"/>
              <a:t>vezetékes</a:t>
            </a:r>
            <a:r>
              <a:rPr lang="en-US" dirty="0"/>
              <a:t> </a:t>
            </a:r>
            <a:r>
              <a:rPr lang="en-US" dirty="0" err="1"/>
              <a:t>hálózathoz</a:t>
            </a:r>
            <a:r>
              <a:rPr lang="en-US" dirty="0"/>
              <a:t> </a:t>
            </a:r>
            <a:r>
              <a:rPr lang="en-US" dirty="0" err="1"/>
              <a:t>csatlakozik</a:t>
            </a:r>
            <a:r>
              <a:rPr lang="en-US" dirty="0"/>
              <a:t> </a:t>
            </a:r>
            <a:r>
              <a:rPr lang="en-US" dirty="0" err="1"/>
              <a:t>egy</a:t>
            </a:r>
            <a:r>
              <a:rPr lang="en-US" dirty="0"/>
              <a:t> </a:t>
            </a:r>
            <a:r>
              <a:rPr lang="en-US" dirty="0" err="1"/>
              <a:t>vagy</a:t>
            </a:r>
            <a:r>
              <a:rPr lang="en-US" dirty="0"/>
              <a:t> </a:t>
            </a:r>
            <a:r>
              <a:rPr lang="en-US" dirty="0" err="1"/>
              <a:t>több</a:t>
            </a:r>
            <a:r>
              <a:rPr lang="en-US" dirty="0"/>
              <a:t> </a:t>
            </a:r>
            <a:r>
              <a:rPr lang="en-US" dirty="0" err="1"/>
              <a:t>hálózati</a:t>
            </a:r>
            <a:r>
              <a:rPr lang="en-US" dirty="0"/>
              <a:t> </a:t>
            </a:r>
            <a:r>
              <a:rPr lang="en-US" dirty="0" err="1"/>
              <a:t>nyomtató</a:t>
            </a:r>
            <a:r>
              <a:rPr lang="hu-HU" dirty="0"/>
              <a:t>.</a:t>
            </a:r>
          </a:p>
          <a:p>
            <a:endParaRPr lang="hu-H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 flipV="1">
            <a:off x="6549223" y="4507650"/>
            <a:ext cx="45719" cy="6436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 lang="e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580550" y="0"/>
            <a:ext cx="6014400" cy="2059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0550" y="642924"/>
            <a:ext cx="7206160" cy="3864726"/>
          </a:xfrm>
        </p:spPr>
        <p:txBody>
          <a:bodyPr/>
          <a:lstStyle/>
          <a:p>
            <a:r>
              <a:rPr lang="hu-HU" dirty="0"/>
              <a:t>Ahol nehezen valósítható meg a vezetékes hálózat kiépítése,  ott vezeték nélküli (wifi) hálózatot építenek ki:</a:t>
            </a:r>
          </a:p>
          <a:p>
            <a:r>
              <a:rPr lang="hu-HU" dirty="0"/>
              <a:t>•Szórakozóhelyek esetében alkalmazott vezeték nélküli hálózati megoldás a jelszóval védett vendég wifi</a:t>
            </a:r>
          </a:p>
          <a:p>
            <a:r>
              <a:rPr lang="hu-HU" dirty="0"/>
              <a:t>•Közterek esetében alkalmazott vezeték nélküli hálózati megoldás a nyilvános wifi (hotspot) </a:t>
            </a:r>
          </a:p>
          <a:p>
            <a:r>
              <a:rPr lang="hu-HU" dirty="0"/>
              <a:t>•vonaton, autóbuszon is elérhető már a hotspot típusú wifi szolgáltatás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8501090" y="-1928844"/>
            <a:ext cx="2841000" cy="31551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 lang="e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Vezetékes hálózat (LAN) Előnyei: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Sebessége 10/100/1000 Mbit/s</a:t>
            </a:r>
          </a:p>
          <a:p>
            <a:r>
              <a:rPr lang="hu-HU" dirty="0"/>
              <a:t>Előnye a megbízható technológia, az Ethernet hálózatok gyorsak és nem drágák.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3753942" y="1352550"/>
            <a:ext cx="5032899" cy="3155100"/>
          </a:xfrm>
        </p:spPr>
        <p:txBody>
          <a:bodyPr/>
          <a:lstStyle/>
          <a:p>
            <a:r>
              <a:rPr lang="hu-HU" dirty="0"/>
              <a:t>Működését nem befolyásolják más eszközök vagy a környezete.</a:t>
            </a:r>
          </a:p>
          <a:p>
            <a:r>
              <a:rPr lang="hu-HU" dirty="0"/>
              <a:t>Egyidejűleg több felhasználó ugyanazon a hálózaton nem befolyásolja a sebességet.</a:t>
            </a:r>
          </a:p>
          <a:p>
            <a:r>
              <a:rPr lang="hu-HU" dirty="0"/>
              <a:t>Magas fokú védelem a külső (kiber) támadások ellen.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 lang="e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Vezetékes hálózat (LAN) Hátrányai: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Hátránya az, hogy a kábelek kiépítése időigényes lehet, ha a számítógépek különböző helységekben helyezkednek el.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3753942" y="1352550"/>
            <a:ext cx="4961461" cy="3155100"/>
          </a:xfrm>
        </p:spPr>
        <p:txBody>
          <a:bodyPr/>
          <a:lstStyle/>
          <a:p>
            <a:r>
              <a:rPr lang="hu-HU" dirty="0"/>
              <a:t>A készülékek csatlakozása helyhez kötött. Csupán korlátozott rugalmasságot biztosít a felhasználó számára.</a:t>
            </a:r>
          </a:p>
          <a:p>
            <a:r>
              <a:rPr lang="en-US" dirty="0" err="1"/>
              <a:t>Nem</a:t>
            </a:r>
            <a:r>
              <a:rPr lang="en-US" dirty="0"/>
              <a:t> </a:t>
            </a:r>
            <a:r>
              <a:rPr lang="en-US" dirty="0" err="1"/>
              <a:t>alkalmazható</a:t>
            </a:r>
            <a:r>
              <a:rPr lang="en-US" dirty="0"/>
              <a:t> </a:t>
            </a:r>
            <a:r>
              <a:rPr lang="en-US" dirty="0" err="1"/>
              <a:t>olyan</a:t>
            </a:r>
            <a:r>
              <a:rPr lang="en-US" dirty="0"/>
              <a:t> </a:t>
            </a:r>
            <a:r>
              <a:rPr lang="en-US" dirty="0" err="1"/>
              <a:t>készülékek</a:t>
            </a:r>
            <a:r>
              <a:rPr lang="en-US" dirty="0"/>
              <a:t> </a:t>
            </a:r>
            <a:r>
              <a:rPr lang="en-US" dirty="0" err="1"/>
              <a:t>esetén</a:t>
            </a:r>
            <a:r>
              <a:rPr lang="en-US" dirty="0"/>
              <a:t>, </a:t>
            </a:r>
            <a:r>
              <a:rPr lang="en-US" dirty="0" err="1"/>
              <a:t>melyek</a:t>
            </a:r>
            <a:r>
              <a:rPr lang="en-US" dirty="0"/>
              <a:t> </a:t>
            </a:r>
            <a:r>
              <a:rPr lang="en-US" dirty="0" err="1"/>
              <a:t>csak</a:t>
            </a:r>
            <a:r>
              <a:rPr lang="en-US" dirty="0"/>
              <a:t> </a:t>
            </a:r>
            <a:r>
              <a:rPr lang="en-US" dirty="0" err="1"/>
              <a:t>vezeték</a:t>
            </a:r>
            <a:r>
              <a:rPr lang="en-US" dirty="0"/>
              <a:t> </a:t>
            </a:r>
            <a:r>
              <a:rPr lang="en-US" dirty="0" err="1"/>
              <a:t>nélküli</a:t>
            </a:r>
            <a:r>
              <a:rPr lang="en-US" dirty="0"/>
              <a:t> </a:t>
            </a:r>
            <a:r>
              <a:rPr lang="en-US" dirty="0" err="1"/>
              <a:t>csatlakozással</a:t>
            </a:r>
            <a:r>
              <a:rPr lang="en-US" dirty="0"/>
              <a:t> </a:t>
            </a:r>
            <a:r>
              <a:rPr lang="en-US" dirty="0" err="1"/>
              <a:t>rendelkeznek</a:t>
            </a:r>
            <a:r>
              <a:rPr lang="en-US" dirty="0"/>
              <a:t>.</a:t>
            </a:r>
            <a:endParaRPr lang="hu-HU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 lang="en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Vezeték nélküli hálózat (WLAN) előnyei: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Sebessége 11/54/630 Mbit/s</a:t>
            </a:r>
          </a:p>
          <a:p>
            <a:r>
              <a:rPr lang="hu-HU" dirty="0"/>
              <a:t>Előny, hogy a számítógépeket könnyű mozgatni, mivel nincsenek kábelek.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3753942" y="1352550"/>
            <a:ext cx="4818585" cy="3155100"/>
          </a:xfrm>
        </p:spPr>
        <p:txBody>
          <a:bodyPr/>
          <a:lstStyle/>
          <a:p>
            <a:r>
              <a:rPr lang="en-US" dirty="0"/>
              <a:t>A Wi-Fi </a:t>
            </a:r>
            <a:r>
              <a:rPr lang="en-US" dirty="0" err="1"/>
              <a:t>megoldást</a:t>
            </a:r>
            <a:r>
              <a:rPr lang="en-US" dirty="0"/>
              <a:t> </a:t>
            </a:r>
            <a:r>
              <a:rPr lang="en-US" dirty="0" err="1"/>
              <a:t>nyújthat</a:t>
            </a:r>
            <a:r>
              <a:rPr lang="en-US" dirty="0"/>
              <a:t> </a:t>
            </a:r>
            <a:r>
              <a:rPr lang="en-US" dirty="0" err="1"/>
              <a:t>olyan</a:t>
            </a:r>
            <a:r>
              <a:rPr lang="en-US" dirty="0"/>
              <a:t> </a:t>
            </a:r>
            <a:r>
              <a:rPr lang="en-US" dirty="0" err="1"/>
              <a:t>helyeken</a:t>
            </a:r>
            <a:r>
              <a:rPr lang="en-US" dirty="0"/>
              <a:t>, </a:t>
            </a:r>
            <a:r>
              <a:rPr lang="en-US" dirty="0" err="1"/>
              <a:t>ahol</a:t>
            </a:r>
            <a:r>
              <a:rPr lang="en-US" dirty="0"/>
              <a:t> </a:t>
            </a:r>
            <a:r>
              <a:rPr lang="en-US" dirty="0" err="1"/>
              <a:t>nem</a:t>
            </a:r>
            <a:r>
              <a:rPr lang="en-US" dirty="0"/>
              <a:t> </a:t>
            </a:r>
            <a:r>
              <a:rPr lang="en-US" dirty="0" err="1"/>
              <a:t>áll</a:t>
            </a:r>
            <a:r>
              <a:rPr lang="en-US" dirty="0"/>
              <a:t> </a:t>
            </a:r>
            <a:r>
              <a:rPr lang="en-US" dirty="0" err="1"/>
              <a:t>rendelkezésre</a:t>
            </a:r>
            <a:r>
              <a:rPr lang="en-US" dirty="0"/>
              <a:t> </a:t>
            </a:r>
            <a:r>
              <a:rPr lang="en-US" dirty="0" err="1"/>
              <a:t>vezetékes</a:t>
            </a:r>
            <a:r>
              <a:rPr lang="en-US" dirty="0"/>
              <a:t> </a:t>
            </a:r>
            <a:r>
              <a:rPr lang="en-US" dirty="0" err="1"/>
              <a:t>kapcsolat</a:t>
            </a:r>
            <a:r>
              <a:rPr lang="en-US" dirty="0"/>
              <a:t>.</a:t>
            </a:r>
            <a:endParaRPr lang="hu-HU" dirty="0"/>
          </a:p>
          <a:p>
            <a:r>
              <a:rPr lang="en-US" dirty="0"/>
              <a:t>A </a:t>
            </a:r>
            <a:r>
              <a:rPr lang="en-US" dirty="0" err="1"/>
              <a:t>felhasználó</a:t>
            </a:r>
            <a:r>
              <a:rPr lang="en-US" dirty="0"/>
              <a:t> a </a:t>
            </a:r>
            <a:r>
              <a:rPr lang="en-US" dirty="0" err="1"/>
              <a:t>vezeték</a:t>
            </a:r>
            <a:r>
              <a:rPr lang="en-US" dirty="0"/>
              <a:t> </a:t>
            </a:r>
            <a:r>
              <a:rPr lang="en-US" dirty="0" err="1"/>
              <a:t>nélküli</a:t>
            </a:r>
            <a:r>
              <a:rPr lang="en-US" dirty="0"/>
              <a:t> </a:t>
            </a:r>
            <a:r>
              <a:rPr lang="en-US" dirty="0" err="1"/>
              <a:t>készüléket</a:t>
            </a:r>
            <a:r>
              <a:rPr lang="en-US" dirty="0"/>
              <a:t> a </a:t>
            </a:r>
            <a:r>
              <a:rPr lang="en-US" dirty="0" err="1"/>
              <a:t>lakás</a:t>
            </a:r>
            <a:r>
              <a:rPr lang="en-US" dirty="0"/>
              <a:t> </a:t>
            </a:r>
            <a:r>
              <a:rPr lang="en-US" dirty="0" err="1"/>
              <a:t>bármely</a:t>
            </a:r>
            <a:r>
              <a:rPr lang="en-US" dirty="0"/>
              <a:t> </a:t>
            </a:r>
            <a:r>
              <a:rPr lang="en-US" dirty="0" err="1"/>
              <a:t>pontján</a:t>
            </a:r>
            <a:r>
              <a:rPr lang="en-US" dirty="0"/>
              <a:t> </a:t>
            </a:r>
            <a:r>
              <a:rPr lang="en-US" dirty="0" err="1"/>
              <a:t>használhatja</a:t>
            </a:r>
            <a:r>
              <a:rPr lang="en-US" dirty="0"/>
              <a:t>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 lang="en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Vezeték nélküli hálózat (WLAN) hátrányai: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Kevésbé megbízható, jobban függ a körülményektől.</a:t>
            </a:r>
          </a:p>
          <a:p>
            <a:r>
              <a:rPr lang="hu-HU" dirty="0"/>
              <a:t>A sebesség egyidejű használat során jelentősen csökkenhet.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3753942" y="1352550"/>
            <a:ext cx="5104337" cy="3155100"/>
          </a:xfrm>
        </p:spPr>
        <p:txBody>
          <a:bodyPr/>
          <a:lstStyle/>
          <a:p>
            <a:r>
              <a:rPr lang="hu-HU" dirty="0"/>
              <a:t>Lassabbak a LAN rendszereknél és általában drágábbak is.</a:t>
            </a:r>
          </a:p>
          <a:p>
            <a:r>
              <a:rPr lang="hu-HU" dirty="0"/>
              <a:t>Ne feledkezzünk meg az elektroszmog </a:t>
            </a:r>
            <a:r>
              <a:rPr lang="en-US" dirty="0" err="1"/>
              <a:t>emberi</a:t>
            </a:r>
            <a:r>
              <a:rPr lang="en-US" dirty="0"/>
              <a:t> </a:t>
            </a:r>
            <a:r>
              <a:rPr lang="en-US" dirty="0" err="1"/>
              <a:t>szervezetre</a:t>
            </a:r>
            <a:r>
              <a:rPr lang="en-US" dirty="0"/>
              <a:t> </a:t>
            </a:r>
            <a:r>
              <a:rPr lang="en-US" dirty="0" err="1"/>
              <a:t>gyakorolt</a:t>
            </a:r>
            <a:r>
              <a:rPr lang="en-US" dirty="0"/>
              <a:t> </a:t>
            </a:r>
            <a:r>
              <a:rPr lang="en-US" dirty="0" err="1"/>
              <a:t>hatásairól</a:t>
            </a:r>
            <a:r>
              <a:rPr lang="en-US" dirty="0"/>
              <a:t> sem.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8</a:t>
            </a:fld>
            <a:endParaRPr lang="en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Vezeték nélküli hálózat (WLAN) hátrányai: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/>
              <a:t>Nehéz felmérni előre a hatósugarát, ami nagy mértékben függ a belső terekben használt anyagoktól.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3753942" y="1352550"/>
            <a:ext cx="4318519" cy="3155100"/>
          </a:xfrm>
        </p:spPr>
        <p:txBody>
          <a:bodyPr/>
          <a:lstStyle/>
          <a:p>
            <a:r>
              <a:rPr lang="hu-HU" dirty="0"/>
              <a:t>Gyengébb védelem a külső (kiber) támadások vagy használat ellen.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9</a:t>
            </a:fld>
            <a:endParaRPr lang="e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liena template">
  <a:themeElements>
    <a:clrScheme name="Custom 347">
      <a:dk1>
        <a:srgbClr val="050060"/>
      </a:dk1>
      <a:lt1>
        <a:srgbClr val="FFFFFF"/>
      </a:lt1>
      <a:dk2>
        <a:srgbClr val="585963"/>
      </a:dk2>
      <a:lt2>
        <a:srgbClr val="F3F3F3"/>
      </a:lt2>
      <a:accent1>
        <a:srgbClr val="0A2F9E"/>
      </a:accent1>
      <a:accent2>
        <a:srgbClr val="3544FF"/>
      </a:accent2>
      <a:accent3>
        <a:srgbClr val="24D6FF"/>
      </a:accent3>
      <a:accent4>
        <a:srgbClr val="00FFFF"/>
      </a:accent4>
      <a:accent5>
        <a:srgbClr val="A458FF"/>
      </a:accent5>
      <a:accent6>
        <a:srgbClr val="D392FF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5773</TotalTime>
  <Words>450</Words>
  <Application>Microsoft Office PowerPoint</Application>
  <PresentationFormat>On-screen Show (16:9)</PresentationFormat>
  <Paragraphs>48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Lexend Deca</vt:lpstr>
      <vt:lpstr>Muli Regular</vt:lpstr>
      <vt:lpstr>Aliena template</vt:lpstr>
      <vt:lpstr>Vezetékes és vezeték nélküli hálózati kapcsolatok</vt:lpstr>
      <vt:lpstr>Milyen legyen a számítógép hálózat?</vt:lpstr>
      <vt:lpstr>PowerPoint Presentation</vt:lpstr>
      <vt:lpstr>PowerPoint Presentation</vt:lpstr>
      <vt:lpstr>Vezetékes hálózat (LAN) Előnyei:</vt:lpstr>
      <vt:lpstr>Vezetékes hálózat (LAN) Hátrányai:</vt:lpstr>
      <vt:lpstr>Vezeték nélküli hálózat (WLAN) előnyei:</vt:lpstr>
      <vt:lpstr>Vezeték nélküli hálózat (WLAN) hátrányai:</vt:lpstr>
      <vt:lpstr>Vezeték nélküli hálózat (WLAN) hátrányai:</vt:lpstr>
      <vt:lpstr>PowerPoint Presentation</vt:lpstr>
      <vt:lpstr>Köszönöm a figyelmet!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Vezetékes és vezeték nélküli hálózati kapcsolatok</dc:title>
  <cp:lastModifiedBy>Admin</cp:lastModifiedBy>
  <cp:revision>97</cp:revision>
  <dcterms:modified xsi:type="dcterms:W3CDTF">2026-02-04T11:42:35Z</dcterms:modified>
</cp:coreProperties>
</file>